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27004219409283"/>
          <c:y val="0.11295167796755599"/>
          <c:w val="0.73510548523206798"/>
          <c:h val="0.818899665264783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Boulders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Tires</c:v>
                </c:pt>
                <c:pt idx="1">
                  <c:v>Pyramid</c:v>
                </c:pt>
                <c:pt idx="2">
                  <c:v>Barge</c:v>
                </c:pt>
                <c:pt idx="3">
                  <c:v>Cobble</c:v>
                </c:pt>
                <c:pt idx="4">
                  <c:v>Boulders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0.6</c:v>
                </c:pt>
                <c:pt idx="1">
                  <c:v>0.8</c:v>
                </c:pt>
                <c:pt idx="2">
                  <c:v>0.8</c:v>
                </c:pt>
                <c:pt idx="3">
                  <c:v>0.6</c:v>
                </c:pt>
                <c:pt idx="4">
                  <c:v>81.599999999999994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1-4352-9DFB-17EEB1747AA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Tires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Tires</c:v>
                </c:pt>
                <c:pt idx="1">
                  <c:v>Pyramid</c:v>
                </c:pt>
                <c:pt idx="2">
                  <c:v>Barge</c:v>
                </c:pt>
                <c:pt idx="3">
                  <c:v>Cobble</c:v>
                </c:pt>
                <c:pt idx="4">
                  <c:v>Boulders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13.83</c:v>
                </c:pt>
                <c:pt idx="1">
                  <c:v>1.7</c:v>
                </c:pt>
                <c:pt idx="2">
                  <c:v>0.6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1-4352-9DFB-17EEB1747AA6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Sand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Tires</c:v>
                </c:pt>
                <c:pt idx="1">
                  <c:v>Pyramid</c:v>
                </c:pt>
                <c:pt idx="2">
                  <c:v>Barge</c:v>
                </c:pt>
                <c:pt idx="3">
                  <c:v>Cobble</c:v>
                </c:pt>
                <c:pt idx="4">
                  <c:v>Boulders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74.03</c:v>
                </c:pt>
                <c:pt idx="1">
                  <c:v>73.66</c:v>
                </c:pt>
                <c:pt idx="2">
                  <c:v>66.88</c:v>
                </c:pt>
                <c:pt idx="3">
                  <c:v>6.85</c:v>
                </c:pt>
                <c:pt idx="4">
                  <c:v>4.53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1-4352-9DFB-17EEB1747AA6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Man-made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Tires</c:v>
                </c:pt>
                <c:pt idx="1">
                  <c:v>Pyramid</c:v>
                </c:pt>
                <c:pt idx="2">
                  <c:v>Barge</c:v>
                </c:pt>
                <c:pt idx="3">
                  <c:v>Cobble</c:v>
                </c:pt>
                <c:pt idx="4">
                  <c:v>Boulders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0</c:v>
                </c:pt>
                <c:pt idx="1">
                  <c:v>22.96</c:v>
                </c:pt>
                <c:pt idx="2">
                  <c:v>23.85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D1-4352-9DFB-17EEB1747AA6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Cobble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Tires</c:v>
                </c:pt>
                <c:pt idx="1">
                  <c:v>Pyramid</c:v>
                </c:pt>
                <c:pt idx="2">
                  <c:v>Barge</c:v>
                </c:pt>
                <c:pt idx="3">
                  <c:v>Cobble</c:v>
                </c:pt>
                <c:pt idx="4">
                  <c:v>Boulders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1.25</c:v>
                </c:pt>
                <c:pt idx="1">
                  <c:v>0.7</c:v>
                </c:pt>
                <c:pt idx="2">
                  <c:v>3.1</c:v>
                </c:pt>
                <c:pt idx="3">
                  <c:v>76.5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D1-4352-9DFB-17EEB1747AA6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Gravel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Tires</c:v>
                </c:pt>
                <c:pt idx="1">
                  <c:v>Pyramid</c:v>
                </c:pt>
                <c:pt idx="2">
                  <c:v>Barge</c:v>
                </c:pt>
                <c:pt idx="3">
                  <c:v>Cobble</c:v>
                </c:pt>
                <c:pt idx="4">
                  <c:v>Boulders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0</c:v>
                </c:pt>
                <c:pt idx="1">
                  <c:v>0.7</c:v>
                </c:pt>
                <c:pt idx="2">
                  <c:v>0</c:v>
                </c:pt>
                <c:pt idx="3">
                  <c:v>0</c:v>
                </c:pt>
                <c:pt idx="4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D1-4352-9DFB-17EEB1747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1944405"/>
        <c:axId val="36069326"/>
      </c:barChart>
      <c:catAx>
        <c:axId val="61944405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36069326"/>
        <c:crosses val="autoZero"/>
        <c:auto val="1"/>
        <c:lblAlgn val="ctr"/>
        <c:lblOffset val="100"/>
        <c:noMultiLvlLbl val="1"/>
      </c:catAx>
      <c:valAx>
        <c:axId val="36069326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1944405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Seasonal adverages in the cobble</a:t>
            </a:r>
          </a:p>
        </c:rich>
      </c:tx>
      <c:layout>
        <c:manualLayout>
          <c:xMode val="edge"/>
          <c:yMode val="edge"/>
          <c:x val="0.182774833942832"/>
          <c:y val="3.464732270688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751548623031596E-2"/>
          <c:y val="0.13668034742769899"/>
          <c:w val="0.8756623628629"/>
          <c:h val="0.78972988450892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Red Rock Crab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2.7</c:v>
                </c:pt>
                <c:pt idx="1">
                  <c:v>3.6</c:v>
                </c:pt>
                <c:pt idx="2">
                  <c:v>5.9</c:v>
                </c:pt>
                <c:pt idx="3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B-448E-B92A-0FE6E74D6074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Coonstriped Shrimp</c:v>
                </c:pt>
              </c:strCache>
            </c:strRef>
          </c:tx>
          <c:spPr>
            <a:solidFill>
              <a:srgbClr val="D22B7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3.4</c:v>
                </c:pt>
                <c:pt idx="1">
                  <c:v>1</c:v>
                </c:pt>
                <c:pt idx="2">
                  <c:v>0.4</c:v>
                </c:pt>
                <c:pt idx="3">
                  <c:v>31.3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B-448E-B92A-0FE6E74D6074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Californica Cucumbers</c:v>
                </c:pt>
              </c:strCache>
            </c:strRef>
          </c:tx>
          <c:spPr>
            <a:solidFill>
              <a:srgbClr val="53A8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16.899999999999999</c:v>
                </c:pt>
                <c:pt idx="2">
                  <c:v>9.9</c:v>
                </c:pt>
                <c:pt idx="3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EB-448E-B92A-0FE6E74D6074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 Green Urchins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1.6</c:v>
                </c:pt>
                <c:pt idx="1">
                  <c:v>1.9</c:v>
                </c:pt>
                <c:pt idx="2">
                  <c:v>0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EB-448E-B92A-0FE6E74D6074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Horse Clams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4"/>
                <c:pt idx="0">
                  <c:v>0</c:v>
                </c:pt>
                <c:pt idx="1">
                  <c:v>2.5</c:v>
                </c:pt>
                <c:pt idx="2">
                  <c:v>0.9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EB-448E-B92A-0FE6E74D6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75619"/>
        <c:axId val="76707917"/>
      </c:barChart>
      <c:catAx>
        <c:axId val="5175619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6707917"/>
        <c:crosses val="autoZero"/>
        <c:auto val="1"/>
        <c:lblAlgn val="ctr"/>
        <c:lblOffset val="100"/>
        <c:noMultiLvlLbl val="1"/>
      </c:catAx>
      <c:valAx>
        <c:axId val="76707917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175619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420404507799089"/>
          <c:y val="0.16187840030543099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Boulder reefs</a:t>
            </a:r>
          </a:p>
        </c:rich>
      </c:tx>
      <c:layout>
        <c:manualLayout>
          <c:xMode val="edge"/>
          <c:yMode val="edge"/>
          <c:x val="0.32023093957608301"/>
          <c:y val="4.49105209164481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784561847516594E-2"/>
          <c:y val="0.13678331243588299"/>
          <c:w val="0.83272698513128796"/>
          <c:h val="0.78969565712983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Red Rock Crab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2.1</c:v>
                </c:pt>
                <c:pt idx="1">
                  <c:v>2.8</c:v>
                </c:pt>
                <c:pt idx="2">
                  <c:v>2.6</c:v>
                </c:pt>
                <c:pt idx="3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09-4B31-950E-CDF9738E9EE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California Cucumbers</c:v>
                </c:pt>
              </c:strCache>
            </c:strRef>
          </c:tx>
          <c:spPr>
            <a:solidFill>
              <a:srgbClr val="A8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13.8</c:v>
                </c:pt>
                <c:pt idx="1">
                  <c:v>17.600000000000001</c:v>
                </c:pt>
                <c:pt idx="2">
                  <c:v>22</c:v>
                </c:pt>
                <c:pt idx="3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09-4B31-950E-CDF9738E9EE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Green Urchin</c:v>
                </c:pt>
              </c:strCache>
            </c:strRef>
          </c:tx>
          <c:spPr>
            <a:solidFill>
              <a:srgbClr val="53A8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2.1</c:v>
                </c:pt>
                <c:pt idx="1">
                  <c:v>3.2</c:v>
                </c:pt>
                <c:pt idx="2">
                  <c:v>0.6</c:v>
                </c:pt>
                <c:pt idx="3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09-4B31-950E-CDF9738E9EE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Geoduck 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0.2</c:v>
                </c:pt>
                <c:pt idx="1">
                  <c:v>2.6</c:v>
                </c:pt>
                <c:pt idx="2">
                  <c:v>1.4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09-4B31-950E-CDF9738E9EED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Pink Scallop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4"/>
                <c:pt idx="0">
                  <c:v>1</c:v>
                </c:pt>
                <c:pt idx="1">
                  <c:v>1.5</c:v>
                </c:pt>
                <c:pt idx="2">
                  <c:v>0.9</c:v>
                </c:pt>
                <c:pt idx="3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09-4B31-950E-CDF9738E9E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241228"/>
        <c:axId val="29273807"/>
      </c:barChart>
      <c:catAx>
        <c:axId val="40241228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29273807"/>
        <c:crosses val="autoZero"/>
        <c:auto val="1"/>
        <c:lblAlgn val="ctr"/>
        <c:lblOffset val="100"/>
        <c:noMultiLvlLbl val="1"/>
      </c:catAx>
      <c:valAx>
        <c:axId val="29273807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40241228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57386902878835799"/>
          <c:y val="0.141912686652228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 reefs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0709204873582704E-2"/>
          <c:y val="0.136642080260032"/>
          <c:w val="0.84252412141700095"/>
          <c:h val="0.78959869983747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Red Rock Crab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2.2000000000000002</c:v>
                </c:pt>
                <c:pt idx="2">
                  <c:v>2.2000000000000002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F-41CC-AB19-52BBDE833733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Coonstriped Shrimp</c:v>
                </c:pt>
              </c:strCache>
            </c:strRef>
          </c:tx>
          <c:spPr>
            <a:solidFill>
              <a:srgbClr val="D22B7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33</c:v>
                </c:pt>
                <c:pt idx="1">
                  <c:v>3.4</c:v>
                </c:pt>
                <c:pt idx="2">
                  <c:v>7.7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EF-41CC-AB19-52BBDE833733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Californica Cucumbers</c:v>
                </c:pt>
              </c:strCache>
            </c:strRef>
          </c:tx>
          <c:spPr>
            <a:solidFill>
              <a:srgbClr val="53A8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2.1</c:v>
                </c:pt>
                <c:pt idx="1">
                  <c:v>4.4000000000000004</c:v>
                </c:pt>
                <c:pt idx="2">
                  <c:v>3.5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EF-41CC-AB19-52BBDE833733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Geoduck 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3.7</c:v>
                </c:pt>
                <c:pt idx="1">
                  <c:v>3</c:v>
                </c:pt>
                <c:pt idx="2">
                  <c:v>7.5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EF-41CC-AB19-52BBDE833733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Squid Eggs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4"/>
                <c:pt idx="0">
                  <c:v>13</c:v>
                </c:pt>
                <c:pt idx="1">
                  <c:v>0.3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EF-41CC-AB19-52BBDE833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854214"/>
        <c:axId val="54352889"/>
      </c:barChart>
      <c:catAx>
        <c:axId val="5854214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4352889"/>
        <c:crosses val="autoZero"/>
        <c:auto val="1"/>
        <c:lblAlgn val="ctr"/>
        <c:lblOffset val="100"/>
        <c:noMultiLvlLbl val="1"/>
      </c:catAx>
      <c:valAx>
        <c:axId val="54352889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854214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33727727304739802"/>
          <c:y val="0.182522815351919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354164897681904E-2"/>
          <c:y val="4.61049284578696E-2"/>
          <c:w val="0.74900229260422901"/>
          <c:h val="0.873555908850026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Opalescent Nudibranch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</c:v>
                </c:pt>
                <c:pt idx="1">
                  <c:v>20</c:v>
                </c:pt>
                <c:pt idx="2">
                  <c:v>4</c:v>
                </c:pt>
                <c:pt idx="3">
                  <c:v>247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00-4B33-8FE5-F7C5EB9823A8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White-lined Dirona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15</c:v>
                </c:pt>
                <c:pt idx="1">
                  <c:v>2</c:v>
                </c:pt>
                <c:pt idx="2">
                  <c:v>8</c:v>
                </c:pt>
                <c:pt idx="3">
                  <c:v>11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00-4B33-8FE5-F7C5EB9823A8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Leopard Dorid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3</c:v>
                </c:pt>
                <c:pt idx="3">
                  <c:v>10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00-4B33-8FE5-F7C5EB9823A8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Yellow Margin Dorid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00-4B33-8FE5-F7C5EB9823A8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Gumboot chiton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00-4B33-8FE5-F7C5EB9823A8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Red Octopus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00-4B33-8FE5-F7C5EB9823A8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Shiny Orange Sea Squirt</c:v>
                </c:pt>
              </c:strCache>
            </c:strRef>
          </c:tx>
          <c:spPr>
            <a:solidFill>
              <a:srgbClr val="31400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5"/>
                <c:pt idx="0">
                  <c:v>29</c:v>
                </c:pt>
                <c:pt idx="1">
                  <c:v>78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00-4B33-8FE5-F7C5EB982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68501"/>
        <c:axId val="88683060"/>
      </c:barChart>
      <c:catAx>
        <c:axId val="476850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88683060"/>
        <c:crosses val="autoZero"/>
        <c:auto val="1"/>
        <c:lblAlgn val="ctr"/>
        <c:lblOffset val="100"/>
        <c:noMultiLvlLbl val="1"/>
      </c:catAx>
      <c:valAx>
        <c:axId val="88683060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4768501"/>
        <c:crosses val="autoZero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0087458605757001"/>
          <c:y val="0.11478537360890299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652531758811996E-2"/>
          <c:y val="4.6134941912421797E-2"/>
          <c:w val="0.84093755591340102"/>
          <c:h val="0.874106344950849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Plumose anemone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Boulders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7023</c:v>
                </c:pt>
                <c:pt idx="1">
                  <c:v>2821</c:v>
                </c:pt>
                <c:pt idx="2">
                  <c:v>331</c:v>
                </c:pt>
                <c:pt idx="3">
                  <c:v>2388</c:v>
                </c:pt>
                <c:pt idx="4">
                  <c:v>1469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B1-4542-B7DC-C8436E43405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Orange sea cucumber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Boulders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96</c:v>
                </c:pt>
                <c:pt idx="1">
                  <c:v>419</c:v>
                </c:pt>
                <c:pt idx="2">
                  <c:v>13</c:v>
                </c:pt>
                <c:pt idx="3">
                  <c:v>180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B1-4542-B7DC-C8436E434056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Tube dwelling anemone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Boulders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B1-4542-B7DC-C8436E434056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Moonsnail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Boulders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183</c:v>
                </c:pt>
                <c:pt idx="1">
                  <c:v>51</c:v>
                </c:pt>
                <c:pt idx="2">
                  <c:v>28</c:v>
                </c:pt>
                <c:pt idx="3">
                  <c:v>48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B1-4542-B7DC-C8436E434056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Orange sea pen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Boulders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B1-4542-B7DC-C8436E434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567062"/>
        <c:axId val="72643779"/>
      </c:barChart>
      <c:catAx>
        <c:axId val="1356706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2643779"/>
        <c:crosses val="autoZero"/>
        <c:auto val="1"/>
        <c:lblAlgn val="ctr"/>
        <c:lblOffset val="100"/>
        <c:noMultiLvlLbl val="1"/>
      </c:catAx>
      <c:valAx>
        <c:axId val="72643779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3567062"/>
        <c:crosses val="autoZero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48058686706029702"/>
          <c:y val="0.123324396782842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Seasonal frequency observed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7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0.83</c:v>
                </c:pt>
                <c:pt idx="1">
                  <c:v>0.11</c:v>
                </c:pt>
                <c:pt idx="2">
                  <c:v>0.94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16-472A-86C1-2CC131FA9400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0</c:v>
                </c:pt>
                <c:pt idx="1">
                  <c:v>0.17</c:v>
                </c:pt>
                <c:pt idx="2">
                  <c:v>0.55000000000000004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16-472A-86C1-2CC131FA9400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7.0000000000000007E-2</c:v>
                </c:pt>
                <c:pt idx="1">
                  <c:v>0.64</c:v>
                </c:pt>
                <c:pt idx="2">
                  <c:v>0.86</c:v>
                </c:pt>
                <c:pt idx="3">
                  <c:v>0.5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0</c:v>
                </c:pt>
                <c:pt idx="7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16-472A-86C1-2CC131FA9400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Autum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0.15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16-472A-86C1-2CC131FA9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3045773"/>
        <c:axId val="38567157"/>
      </c:barChart>
      <c:catAx>
        <c:axId val="6304577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38567157"/>
        <c:crosses val="autoZero"/>
        <c:auto val="1"/>
        <c:lblAlgn val="ctr"/>
        <c:lblOffset val="100"/>
        <c:noMultiLvlLbl val="1"/>
      </c:catAx>
      <c:valAx>
        <c:axId val="38567157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0%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3045773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69261012597287996"/>
          <c:y val="0.218679387396435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When seen average numbers</a:t>
            </a:r>
          </a:p>
        </c:rich>
      </c:tx>
      <c:layout>
        <c:manualLayout>
          <c:xMode val="edge"/>
          <c:yMode val="edge"/>
          <c:x val="0.25116459627329202"/>
          <c:y val="1.464290647879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440993788819895E-2"/>
          <c:y val="9.13109545517337E-2"/>
          <c:w val="0.81956521739130395"/>
          <c:h val="0.677165354330709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Autumn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41.6</c:v>
                </c:pt>
                <c:pt idx="1">
                  <c:v>35.9</c:v>
                </c:pt>
                <c:pt idx="2">
                  <c:v>32.4</c:v>
                </c:pt>
                <c:pt idx="3">
                  <c:v>75.400000000000006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14-4C9C-8F5B-1867CEB48D62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4</c:v>
                </c:pt>
                <c:pt idx="1">
                  <c:v>2.4</c:v>
                </c:pt>
                <c:pt idx="2">
                  <c:v>4.3</c:v>
                </c:pt>
                <c:pt idx="3">
                  <c:v>93.6</c:v>
                </c:pt>
                <c:pt idx="4">
                  <c:v>100</c:v>
                </c:pt>
                <c:pt idx="5">
                  <c:v>100</c:v>
                </c:pt>
                <c:pt idx="6">
                  <c:v>0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14-4C9C-8F5B-1867CEB48D62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7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0</c:v>
                </c:pt>
                <c:pt idx="1">
                  <c:v>1.3</c:v>
                </c:pt>
                <c:pt idx="2">
                  <c:v>2.8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14-4C9C-8F5B-1867CEB48D62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7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8"/>
                <c:pt idx="0">
                  <c:v>3.1</c:v>
                </c:pt>
                <c:pt idx="1">
                  <c:v>3.5</c:v>
                </c:pt>
                <c:pt idx="2">
                  <c:v>26.2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14-4C9C-8F5B-1867CEB48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52798"/>
        <c:axId val="51313556"/>
      </c:barChart>
      <c:catAx>
        <c:axId val="555279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1313556"/>
        <c:crosses val="autoZero"/>
        <c:auto val="1"/>
        <c:lblAlgn val="ctr"/>
        <c:lblOffset val="100"/>
        <c:noMultiLvlLbl val="1"/>
      </c:catAx>
      <c:valAx>
        <c:axId val="51313556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552798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3400621118012401"/>
          <c:y val="0.202652300041442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Seasonal frequency observed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7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0.08</c:v>
                </c:pt>
                <c:pt idx="1">
                  <c:v>0</c:v>
                </c:pt>
                <c:pt idx="2">
                  <c:v>0.75</c:v>
                </c:pt>
                <c:pt idx="3">
                  <c:v>0.16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18-47FD-88EE-BCA85EDD291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0</c:v>
                </c:pt>
                <c:pt idx="1">
                  <c:v>0.08</c:v>
                </c:pt>
                <c:pt idx="2">
                  <c:v>0.25</c:v>
                </c:pt>
                <c:pt idx="3">
                  <c:v>0.08</c:v>
                </c:pt>
                <c:pt idx="4">
                  <c:v>0</c:v>
                </c:pt>
                <c:pt idx="5">
                  <c:v>0</c:v>
                </c:pt>
                <c:pt idx="6">
                  <c:v>0.08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18-47FD-88EE-BCA85EDD291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0</c:v>
                </c:pt>
                <c:pt idx="1">
                  <c:v>0.6</c:v>
                </c:pt>
                <c:pt idx="2">
                  <c:v>0.86</c:v>
                </c:pt>
                <c:pt idx="3">
                  <c:v>0.05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18-47FD-88EE-BCA85EDD291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Autum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Sand lance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8"/>
                <c:pt idx="0">
                  <c:v>0.25</c:v>
                </c:pt>
                <c:pt idx="1">
                  <c:v>0.63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18-47FD-88EE-BCA85EDD2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4125"/>
        <c:axId val="18180075"/>
      </c:barChart>
      <c:catAx>
        <c:axId val="16412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8180075"/>
        <c:crosses val="autoZero"/>
        <c:auto val="1"/>
        <c:lblAlgn val="ctr"/>
        <c:lblOffset val="100"/>
        <c:noMultiLvlLbl val="1"/>
      </c:catAx>
      <c:valAx>
        <c:axId val="18180075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0%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64125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1275007464914897"/>
          <c:y val="0.27818227466733603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When seen average numbers</a:t>
            </a:r>
          </a:p>
        </c:rich>
      </c:tx>
      <c:layout>
        <c:manualLayout>
          <c:xMode val="edge"/>
          <c:yMode val="edge"/>
          <c:x val="0.235071927991642"/>
          <c:y val="1.006404391582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849714699027597E-2"/>
          <c:y val="9.1491308325709106E-2"/>
          <c:w val="0.81957727236196998"/>
          <c:h val="0.677340652637999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Autumn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10.5</c:v>
                </c:pt>
                <c:pt idx="1">
                  <c:v>3</c:v>
                </c:pt>
                <c:pt idx="2">
                  <c:v>1.6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78-4726-A988-EA62C1E7ECB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4.4000000000000004</c:v>
                </c:pt>
                <c:pt idx="3">
                  <c:v>46.2</c:v>
                </c:pt>
                <c:pt idx="4">
                  <c:v>100</c:v>
                </c:pt>
                <c:pt idx="5">
                  <c:v>100</c:v>
                </c:pt>
                <c:pt idx="6">
                  <c:v>1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78-4726-A988-EA62C1E7ECB6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7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3.6</c:v>
                </c:pt>
                <c:pt idx="3">
                  <c:v>11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78-4726-A988-EA62C1E7ECB6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7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8"/>
                <c:pt idx="0">
                  <c:v>Kelp perch</c:v>
                </c:pt>
                <c:pt idx="1">
                  <c:v>Pile perch</c:v>
                </c:pt>
                <c:pt idx="2">
                  <c:v>Striped pech</c:v>
                </c:pt>
                <c:pt idx="3">
                  <c:v>Shiner perch</c:v>
                </c:pt>
                <c:pt idx="4">
                  <c:v>Sand lace</c:v>
                </c:pt>
                <c:pt idx="5">
                  <c:v>Herring</c:v>
                </c:pt>
                <c:pt idx="6">
                  <c:v>Tubesnout</c:v>
                </c:pt>
                <c:pt idx="7">
                  <c:v>Forage fish UI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8"/>
                <c:pt idx="0">
                  <c:v>4</c:v>
                </c:pt>
                <c:pt idx="1">
                  <c:v>0</c:v>
                </c:pt>
                <c:pt idx="2">
                  <c:v>4</c:v>
                </c:pt>
                <c:pt idx="3">
                  <c:v>2.5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78-4726-A988-EA62C1E7E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259305"/>
        <c:axId val="11916383"/>
      </c:barChart>
      <c:catAx>
        <c:axId val="6225930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1916383"/>
        <c:crosses val="autoZero"/>
        <c:auto val="1"/>
        <c:lblAlgn val="ctr"/>
        <c:lblOffset val="100"/>
        <c:noMultiLvlLbl val="1"/>
      </c:catAx>
      <c:valAx>
        <c:axId val="11916383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2259305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2778268906212301"/>
          <c:y val="0.19426654467825599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When seen average numbers</a:t>
            </a:r>
          </a:p>
        </c:rich>
      </c:tx>
      <c:layout>
        <c:manualLayout>
          <c:xMode val="edge"/>
          <c:yMode val="edge"/>
          <c:x val="0.186615287826361"/>
          <c:y val="9.926973984481970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650833595470297E-2"/>
          <c:y val="9.1054313099041495E-2"/>
          <c:w val="0.81936143441333698"/>
          <c:h val="0.824965769055226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Autumn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8.1999999999999993</c:v>
                </c:pt>
                <c:pt idx="1">
                  <c:v>15.5</c:v>
                </c:pt>
                <c:pt idx="2">
                  <c:v>16.5</c:v>
                </c:pt>
                <c:pt idx="3">
                  <c:v>72.7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4F-402F-9354-F487A07D570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1.4</c:v>
                </c:pt>
                <c:pt idx="3">
                  <c:v>2</c:v>
                </c:pt>
                <c:pt idx="4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4F-402F-9354-F487A07D570F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7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4F-402F-9354-F487A07D570F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7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1.6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4F-402F-9354-F487A07D5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6953213"/>
        <c:axId val="98287946"/>
      </c:barChart>
      <c:catAx>
        <c:axId val="6695321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98287946"/>
        <c:crosses val="autoZero"/>
        <c:auto val="1"/>
        <c:lblAlgn val="ctr"/>
        <c:lblOffset val="100"/>
        <c:noMultiLvlLbl val="1"/>
      </c:catAx>
      <c:valAx>
        <c:axId val="98287946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6953213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215004718464926"/>
          <c:y val="0.31230031948881798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"/>
          <c:y val="0.120191119532087"/>
          <c:w val="0.86821005081874603"/>
          <c:h val="0.691984512727572"/>
        </c:manualLayout>
      </c:layout>
      <c:lineChart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Winter</c:v>
                </c:pt>
              </c:strCache>
            </c:strRef>
          </c:tx>
          <c:spPr>
            <a:ln w="28800">
              <a:solidFill>
                <a:srgbClr val="004586"/>
              </a:solidFill>
              <a:round/>
            </a:ln>
          </c:spPr>
          <c:marker>
            <c:symbol val="square"/>
            <c:size val="8"/>
            <c:spPr>
              <a:solidFill>
                <a:srgbClr val="004586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Boulder 19</c:v>
                </c:pt>
                <c:pt idx="1">
                  <c:v>Cobble  19</c:v>
                </c:pt>
                <c:pt idx="2">
                  <c:v>Barge ruins 19</c:v>
                </c:pt>
                <c:pt idx="3">
                  <c:v>Tires 19</c:v>
                </c:pt>
                <c:pt idx="4">
                  <c:v>Pyramid 19</c:v>
                </c:pt>
                <c:pt idx="5">
                  <c:v>Boulder 20</c:v>
                </c:pt>
                <c:pt idx="6">
                  <c:v>Cobble 20</c:v>
                </c:pt>
                <c:pt idx="7">
                  <c:v>Barge ruins 20</c:v>
                </c:pt>
                <c:pt idx="8">
                  <c:v>Tires 20</c:v>
                </c:pt>
                <c:pt idx="9">
                  <c:v>Pyramid 20</c:v>
                </c:pt>
                <c:pt idx="10">
                  <c:v>Boulder 21</c:v>
                </c:pt>
                <c:pt idx="11">
                  <c:v>Tires 21</c:v>
                </c:pt>
                <c:pt idx="12">
                  <c:v>Cobble 21</c:v>
                </c:pt>
                <c:pt idx="13">
                  <c:v>Barge ruins 21</c:v>
                </c:pt>
                <c:pt idx="14">
                  <c:v>Pyramid 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5"/>
                <c:pt idx="0">
                  <c:v>0.67</c:v>
                </c:pt>
                <c:pt idx="1">
                  <c:v>39</c:v>
                </c:pt>
                <c:pt idx="2">
                  <c:v>59</c:v>
                </c:pt>
                <c:pt idx="3">
                  <c:v>0.88</c:v>
                </c:pt>
                <c:pt idx="4">
                  <c:v>11.5</c:v>
                </c:pt>
                <c:pt idx="5">
                  <c:v>8.8000000000000007</c:v>
                </c:pt>
                <c:pt idx="6">
                  <c:v>11</c:v>
                </c:pt>
                <c:pt idx="7">
                  <c:v>16</c:v>
                </c:pt>
                <c:pt idx="8">
                  <c:v>7</c:v>
                </c:pt>
                <c:pt idx="9">
                  <c:v>12.5</c:v>
                </c:pt>
                <c:pt idx="10">
                  <c:v>4.3</c:v>
                </c:pt>
                <c:pt idx="11">
                  <c:v>1.5</c:v>
                </c:pt>
                <c:pt idx="12">
                  <c:v>6.5</c:v>
                </c:pt>
                <c:pt idx="13">
                  <c:v>7</c:v>
                </c:pt>
                <c:pt idx="1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95-4BB7-8417-45B913D24B8A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Spring</c:v>
                </c:pt>
              </c:strCache>
            </c:strRef>
          </c:tx>
          <c:spPr>
            <a:ln w="28800">
              <a:solidFill>
                <a:srgbClr val="FF420E"/>
              </a:solidFill>
              <a:round/>
            </a:ln>
          </c:spPr>
          <c:marker>
            <c:symbol val="diamond"/>
            <c:size val="8"/>
            <c:spPr>
              <a:solidFill>
                <a:srgbClr val="FF420E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Boulder 19</c:v>
                </c:pt>
                <c:pt idx="1">
                  <c:v>Cobble  19</c:v>
                </c:pt>
                <c:pt idx="2">
                  <c:v>Barge ruins 19</c:v>
                </c:pt>
                <c:pt idx="3">
                  <c:v>Tires 19</c:v>
                </c:pt>
                <c:pt idx="4">
                  <c:v>Pyramid 19</c:v>
                </c:pt>
                <c:pt idx="5">
                  <c:v>Boulder 20</c:v>
                </c:pt>
                <c:pt idx="6">
                  <c:v>Cobble 20</c:v>
                </c:pt>
                <c:pt idx="7">
                  <c:v>Barge ruins 20</c:v>
                </c:pt>
                <c:pt idx="8">
                  <c:v>Tires 20</c:v>
                </c:pt>
                <c:pt idx="9">
                  <c:v>Pyramid 20</c:v>
                </c:pt>
                <c:pt idx="10">
                  <c:v>Boulder 21</c:v>
                </c:pt>
                <c:pt idx="11">
                  <c:v>Tires 21</c:v>
                </c:pt>
                <c:pt idx="12">
                  <c:v>Cobble 21</c:v>
                </c:pt>
                <c:pt idx="13">
                  <c:v>Barge ruins 21</c:v>
                </c:pt>
                <c:pt idx="14">
                  <c:v>Pyramid 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5"/>
                <c:pt idx="0">
                  <c:v>10.5</c:v>
                </c:pt>
                <c:pt idx="1">
                  <c:v>5.8</c:v>
                </c:pt>
                <c:pt idx="2">
                  <c:v>15.5</c:v>
                </c:pt>
                <c:pt idx="3">
                  <c:v>1</c:v>
                </c:pt>
                <c:pt idx="4">
                  <c:v>2</c:v>
                </c:pt>
                <c:pt idx="5">
                  <c:v>4.5999999999999996</c:v>
                </c:pt>
                <c:pt idx="6">
                  <c:v>1.5</c:v>
                </c:pt>
                <c:pt idx="7">
                  <c:v>0</c:v>
                </c:pt>
                <c:pt idx="8">
                  <c:v>5</c:v>
                </c:pt>
                <c:pt idx="9">
                  <c:v>3.5</c:v>
                </c:pt>
                <c:pt idx="10">
                  <c:v>3.8</c:v>
                </c:pt>
                <c:pt idx="11">
                  <c:v>0.75</c:v>
                </c:pt>
                <c:pt idx="12">
                  <c:v>55</c:v>
                </c:pt>
                <c:pt idx="13">
                  <c:v>12</c:v>
                </c:pt>
                <c:pt idx="1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95-4BB7-8417-45B913D24B8A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Summer </c:v>
                </c:pt>
              </c:strCache>
            </c:strRef>
          </c:tx>
          <c:spPr>
            <a:ln w="28800">
              <a:solidFill>
                <a:srgbClr val="FFD320"/>
              </a:solidFill>
              <a:round/>
            </a:ln>
          </c:spPr>
          <c:marker>
            <c:symbol val="triangle"/>
            <c:size val="8"/>
            <c:spPr>
              <a:solidFill>
                <a:srgbClr val="FFD32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Boulder 19</c:v>
                </c:pt>
                <c:pt idx="1">
                  <c:v>Cobble  19</c:v>
                </c:pt>
                <c:pt idx="2">
                  <c:v>Barge ruins 19</c:v>
                </c:pt>
                <c:pt idx="3">
                  <c:v>Tires 19</c:v>
                </c:pt>
                <c:pt idx="4">
                  <c:v>Pyramid 19</c:v>
                </c:pt>
                <c:pt idx="5">
                  <c:v>Boulder 20</c:v>
                </c:pt>
                <c:pt idx="6">
                  <c:v>Cobble 20</c:v>
                </c:pt>
                <c:pt idx="7">
                  <c:v>Barge ruins 20</c:v>
                </c:pt>
                <c:pt idx="8">
                  <c:v>Tires 20</c:v>
                </c:pt>
                <c:pt idx="9">
                  <c:v>Pyramid 20</c:v>
                </c:pt>
                <c:pt idx="10">
                  <c:v>Boulder 21</c:v>
                </c:pt>
                <c:pt idx="11">
                  <c:v>Tires 21</c:v>
                </c:pt>
                <c:pt idx="12">
                  <c:v>Cobble 21</c:v>
                </c:pt>
                <c:pt idx="13">
                  <c:v>Barge ruins 21</c:v>
                </c:pt>
                <c:pt idx="14">
                  <c:v>Pyramid 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5"/>
                <c:pt idx="0">
                  <c:v>5.6</c:v>
                </c:pt>
                <c:pt idx="1">
                  <c:v>1.5</c:v>
                </c:pt>
                <c:pt idx="2">
                  <c:v>2</c:v>
                </c:pt>
                <c:pt idx="3">
                  <c:v>0.62</c:v>
                </c:pt>
                <c:pt idx="4">
                  <c:v>1</c:v>
                </c:pt>
                <c:pt idx="5">
                  <c:v>0.25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2.5</c:v>
                </c:pt>
                <c:pt idx="10">
                  <c:v>0.33</c:v>
                </c:pt>
                <c:pt idx="11">
                  <c:v>0.25</c:v>
                </c:pt>
                <c:pt idx="12">
                  <c:v>0.25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95-4BB7-8417-45B913D24B8A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Autumn</c:v>
                </c:pt>
              </c:strCache>
            </c:strRef>
          </c:tx>
          <c:spPr>
            <a:ln w="28800">
              <a:solidFill>
                <a:srgbClr val="579D1C"/>
              </a:solidFill>
              <a:round/>
            </a:ln>
          </c:spPr>
          <c:marker>
            <c:symbol val="triangle"/>
            <c:size val="8"/>
            <c:spPr>
              <a:solidFill>
                <a:srgbClr val="579D1C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5"/>
                <c:pt idx="0">
                  <c:v>Boulder 19</c:v>
                </c:pt>
                <c:pt idx="1">
                  <c:v>Cobble  19</c:v>
                </c:pt>
                <c:pt idx="2">
                  <c:v>Barge ruins 19</c:v>
                </c:pt>
                <c:pt idx="3">
                  <c:v>Tires 19</c:v>
                </c:pt>
                <c:pt idx="4">
                  <c:v>Pyramid 19</c:v>
                </c:pt>
                <c:pt idx="5">
                  <c:v>Boulder 20</c:v>
                </c:pt>
                <c:pt idx="6">
                  <c:v>Cobble 20</c:v>
                </c:pt>
                <c:pt idx="7">
                  <c:v>Barge ruins 20</c:v>
                </c:pt>
                <c:pt idx="8">
                  <c:v>Tires 20</c:v>
                </c:pt>
                <c:pt idx="9">
                  <c:v>Pyramid 20</c:v>
                </c:pt>
                <c:pt idx="10">
                  <c:v>Boulder 21</c:v>
                </c:pt>
                <c:pt idx="11">
                  <c:v>Tires 21</c:v>
                </c:pt>
                <c:pt idx="12">
                  <c:v>Cobble 21</c:v>
                </c:pt>
                <c:pt idx="13">
                  <c:v>Barge ruins 21</c:v>
                </c:pt>
                <c:pt idx="14">
                  <c:v>Pyramid 21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5"/>
                <c:pt idx="0">
                  <c:v>0.66</c:v>
                </c:pt>
                <c:pt idx="1">
                  <c:v>1.3</c:v>
                </c:pt>
                <c:pt idx="2">
                  <c:v>1</c:v>
                </c:pt>
                <c:pt idx="3">
                  <c:v>4</c:v>
                </c:pt>
                <c:pt idx="4">
                  <c:v>3.5</c:v>
                </c:pt>
                <c:pt idx="5">
                  <c:v>22</c:v>
                </c:pt>
                <c:pt idx="6">
                  <c:v>18.8</c:v>
                </c:pt>
                <c:pt idx="7">
                  <c:v>13</c:v>
                </c:pt>
                <c:pt idx="8">
                  <c:v>1</c:v>
                </c:pt>
                <c:pt idx="9">
                  <c:v>40.5</c:v>
                </c:pt>
                <c:pt idx="10">
                  <c:v>0.83</c:v>
                </c:pt>
                <c:pt idx="11">
                  <c:v>0.13</c:v>
                </c:pt>
                <c:pt idx="12">
                  <c:v>0</c:v>
                </c:pt>
                <c:pt idx="13">
                  <c:v>0</c:v>
                </c:pt>
                <c:pt idx="14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95-4BB7-8417-45B913D24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5757745"/>
        <c:axId val="58455065"/>
      </c:lineChart>
      <c:catAx>
        <c:axId val="5757745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8455065"/>
        <c:crosses val="autoZero"/>
        <c:auto val="1"/>
        <c:lblAlgn val="ctr"/>
        <c:lblOffset val="100"/>
        <c:noMultiLvlLbl val="1"/>
      </c:catAx>
      <c:valAx>
        <c:axId val="58455065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number observed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757745"/>
        <c:crosses val="autoZero"/>
        <c:crossBetween val="midCat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295369847543761"/>
          <c:y val="0.20800724936156201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Seasonal frequency observed </a:t>
            </a:r>
          </a:p>
        </c:rich>
      </c:tx>
      <c:layout>
        <c:manualLayout>
          <c:xMode val="edge"/>
          <c:yMode val="edge"/>
          <c:x val="0.27439811650337997"/>
          <c:y val="3.239838008099590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7F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0.56999999999999995</c:v>
                </c:pt>
                <c:pt idx="1">
                  <c:v>0</c:v>
                </c:pt>
                <c:pt idx="2">
                  <c:v>0.02</c:v>
                </c:pt>
                <c:pt idx="3">
                  <c:v>0.03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96-4191-B9E9-C02E1AA51992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0.03</c:v>
                </c:pt>
                <c:pt idx="1">
                  <c:v>0</c:v>
                </c:pt>
                <c:pt idx="2">
                  <c:v>0.03</c:v>
                </c:pt>
                <c:pt idx="3">
                  <c:v>0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96-4191-B9E9-C02E1AA51992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Summer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0.26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96-4191-B9E9-C02E1AA51992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Autum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Kelp perch</c:v>
                </c:pt>
                <c:pt idx="1">
                  <c:v>Pile perch</c:v>
                </c:pt>
                <c:pt idx="2">
                  <c:v>Striped perch</c:v>
                </c:pt>
                <c:pt idx="3">
                  <c:v>Shiner perch</c:v>
                </c:pt>
                <c:pt idx="4">
                  <c:v>Tubesnout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7.0000000000000007E-2</c:v>
                </c:pt>
                <c:pt idx="1">
                  <c:v>0.72</c:v>
                </c:pt>
                <c:pt idx="2">
                  <c:v>0.76</c:v>
                </c:pt>
                <c:pt idx="3">
                  <c:v>0.04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96-4191-B9E9-C02E1AA51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6752042"/>
        <c:axId val="86873295"/>
      </c:barChart>
      <c:catAx>
        <c:axId val="6675204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86873295"/>
        <c:crosses val="autoZero"/>
        <c:auto val="1"/>
        <c:lblAlgn val="ctr"/>
        <c:lblOffset val="100"/>
        <c:noMultiLvlLbl val="1"/>
      </c:catAx>
      <c:valAx>
        <c:axId val="86873295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0%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6752042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5552517657780804"/>
          <c:y val="0.31693415329233499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4830399313009901"/>
          <c:y val="4.63600144875045E-2"/>
          <c:w val="0.77020180334907695"/>
          <c:h val="0.873596522998912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Co Sole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0.9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1-494E-BCEB-ED7C37B9781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English Sole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0.01</c:v>
                </c:pt>
                <c:pt idx="1">
                  <c:v>0.04</c:v>
                </c:pt>
                <c:pt idx="2">
                  <c:v>0</c:v>
                </c:pt>
                <c:pt idx="3">
                  <c:v>0.05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E1-494E-BCEB-ED7C37B9781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Rock Sole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0.38</c:v>
                </c:pt>
                <c:pt idx="3">
                  <c:v>0.63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E1-494E-BCEB-ED7C37B9781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Speckled Sanddab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0.08</c:v>
                </c:pt>
                <c:pt idx="3">
                  <c:v>0.09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E1-494E-BCEB-ED7C37B9781D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Starry Flounder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0</c:v>
                </c:pt>
                <c:pt idx="1">
                  <c:v>0.04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E1-494E-BCEB-ED7C37B97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585141"/>
        <c:axId val="18070722"/>
      </c:barChart>
      <c:catAx>
        <c:axId val="658514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8070722"/>
        <c:crosses val="autoZero"/>
        <c:auto val="1"/>
        <c:lblAlgn val="ctr"/>
        <c:lblOffset val="100"/>
        <c:noMultiLvlLbl val="1"/>
      </c:catAx>
      <c:valAx>
        <c:axId val="18070722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amount seen per dive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585141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202060970373551"/>
          <c:y val="0.19938428105758799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7845830781346E-2"/>
          <c:y val="4.6133973057759702E-2"/>
          <c:w val="0.84110595852655501"/>
          <c:h val="0.873961985606199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Ling cod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5.51</c:v>
                </c:pt>
                <c:pt idx="1">
                  <c:v>1.4</c:v>
                </c:pt>
                <c:pt idx="2">
                  <c:v>1.33</c:v>
                </c:pt>
                <c:pt idx="3">
                  <c:v>0.11</c:v>
                </c:pt>
                <c:pt idx="4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CE-4697-A650-CA7FFA9BDFE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Kelp greenling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0.77</c:v>
                </c:pt>
                <c:pt idx="1">
                  <c:v>0.18</c:v>
                </c:pt>
                <c:pt idx="2">
                  <c:v>0.04</c:v>
                </c:pt>
                <c:pt idx="3">
                  <c:v>0.12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CE-4697-A650-CA7FFA9BDFEF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Painted greenling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3.19</c:v>
                </c:pt>
                <c:pt idx="1">
                  <c:v>1.4</c:v>
                </c:pt>
                <c:pt idx="2">
                  <c:v>1.46</c:v>
                </c:pt>
                <c:pt idx="3">
                  <c:v>0.51</c:v>
                </c:pt>
                <c:pt idx="4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CE-4697-A650-CA7FFA9BDFEF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Whitespotted greenling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0.03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CE-4697-A650-CA7FFA9BD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9935811"/>
        <c:axId val="43606705"/>
      </c:barChart>
      <c:catAx>
        <c:axId val="69935811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43606705"/>
        <c:crosses val="autoZero"/>
        <c:auto val="1"/>
        <c:lblAlgn val="ctr"/>
        <c:lblOffset val="100"/>
        <c:noMultiLvlLbl val="1"/>
      </c:catAx>
      <c:valAx>
        <c:axId val="43606705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Aberage amount observed per dive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9935811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40633476244640798"/>
          <c:y val="0.20243587377745001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2278392136212"/>
          <c:y val="4.6270590412733702E-2"/>
          <c:w val="0.79585746884325104"/>
          <c:h val="0.873773829354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Crescent gunnel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0.08</c:v>
                </c:pt>
                <c:pt idx="1">
                  <c:v>0.75</c:v>
                </c:pt>
                <c:pt idx="2">
                  <c:v>0.13</c:v>
                </c:pt>
                <c:pt idx="3">
                  <c:v>0.12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9-4A9B-AD02-10D0D1270E39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Penpoint gunnel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0.04</c:v>
                </c:pt>
                <c:pt idx="1">
                  <c:v>0.7</c:v>
                </c:pt>
                <c:pt idx="2">
                  <c:v>0.04</c:v>
                </c:pt>
                <c:pt idx="3">
                  <c:v>0.08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39-4A9B-AD02-10D0D1270E39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Saddle gunnel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0.03</c:v>
                </c:pt>
                <c:pt idx="1">
                  <c:v>0</c:v>
                </c:pt>
                <c:pt idx="2">
                  <c:v>0.04</c:v>
                </c:pt>
                <c:pt idx="3">
                  <c:v>0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39-4A9B-AD02-10D0D1270E39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Decorated Warbonnet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0.08</c:v>
                </c:pt>
                <c:pt idx="1">
                  <c:v>0</c:v>
                </c:pt>
                <c:pt idx="2">
                  <c:v>0.04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39-4A9B-AD02-10D0D1270E39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Mosshead  warbonnet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39-4A9B-AD02-10D0D1270E39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Slender Cockscomb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0</c:v>
                </c:pt>
                <c:pt idx="1">
                  <c:v>0.08</c:v>
                </c:pt>
                <c:pt idx="2">
                  <c:v>0.08</c:v>
                </c:pt>
                <c:pt idx="3">
                  <c:v>0.03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39-4A9B-AD02-10D0D1270E39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Snake Prickleback</c:v>
                </c:pt>
              </c:strCache>
            </c:strRef>
          </c:tx>
          <c:spPr>
            <a:solidFill>
              <a:srgbClr val="31400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39-4A9B-AD02-10D0D1270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4823909"/>
        <c:axId val="9904957"/>
      </c:barChart>
      <c:catAx>
        <c:axId val="2482390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9904957"/>
        <c:crosses val="autoZero"/>
        <c:auto val="1"/>
        <c:lblAlgn val="ctr"/>
        <c:lblOffset val="100"/>
        <c:noMultiLvlLbl val="1"/>
      </c:catAx>
      <c:valAx>
        <c:axId val="9904957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seen per dive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24823909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53019132876952801"/>
          <c:y val="6.9220803257449601E-2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Sculpin averages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55473098330199"/>
          <c:y val="0.170121854723849"/>
          <c:w val="0.62300556586270905"/>
          <c:h val="0.678588384238012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Scalyhead 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1.37</c:v>
                </c:pt>
                <c:pt idx="1">
                  <c:v>1.1499999999999999</c:v>
                </c:pt>
                <c:pt idx="2">
                  <c:v>0.88</c:v>
                </c:pt>
                <c:pt idx="3">
                  <c:v>0.46</c:v>
                </c:pt>
                <c:pt idx="4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E-433D-887E-C30CDE27FCF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Roughback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0.03</c:v>
                </c:pt>
                <c:pt idx="1">
                  <c:v>0.06</c:v>
                </c:pt>
                <c:pt idx="2">
                  <c:v>0.25</c:v>
                </c:pt>
                <c:pt idx="3">
                  <c:v>0.12</c:v>
                </c:pt>
                <c:pt idx="4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4E-433D-887E-C30CDE27FCF6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Padded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0.08</c:v>
                </c:pt>
                <c:pt idx="1">
                  <c:v>0.34</c:v>
                </c:pt>
                <c:pt idx="2">
                  <c:v>0.13</c:v>
                </c:pt>
                <c:pt idx="3">
                  <c:v>0.05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4E-433D-887E-C30CDE27FCF6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Smoothhead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0.03</c:v>
                </c:pt>
                <c:pt idx="1">
                  <c:v>0.1</c:v>
                </c:pt>
                <c:pt idx="2">
                  <c:v>0.17</c:v>
                </c:pt>
                <c:pt idx="3">
                  <c:v>0.06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4E-433D-887E-C30CDE27FCF6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Buffalo</c:v>
                </c:pt>
              </c:strCache>
            </c:strRef>
          </c:tx>
          <c:spPr>
            <a:solidFill>
              <a:srgbClr val="BE3F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0</c:v>
                </c:pt>
                <c:pt idx="1">
                  <c:v>0.13</c:v>
                </c:pt>
                <c:pt idx="2">
                  <c:v>0</c:v>
                </c:pt>
                <c:pt idx="3">
                  <c:v>0.05</c:v>
                </c:pt>
                <c:pt idx="4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4E-433D-887E-C30CDE27FCF6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Cabezon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0.11</c:v>
                </c:pt>
                <c:pt idx="1">
                  <c:v>0.02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B4E-433D-887E-C30CDE27FCF6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Red Irish lord</c:v>
                </c:pt>
              </c:strCache>
            </c:strRef>
          </c:tx>
          <c:spPr>
            <a:solidFill>
              <a:srgbClr val="AEC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5"/>
                <c:pt idx="0">
                  <c:v>0.01</c:v>
                </c:pt>
                <c:pt idx="1">
                  <c:v>0.04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4E-433D-887E-C30CDE27FCF6}"/>
            </c:ext>
          </c:extLst>
        </c:ser>
        <c:ser>
          <c:idx val="7"/>
          <c:order val="7"/>
          <c:tx>
            <c:strRef>
              <c:f>label 7</c:f>
              <c:strCache>
                <c:ptCount val="1"/>
                <c:pt idx="0">
                  <c:v>Longfin</c:v>
                </c:pt>
              </c:strCache>
            </c:strRef>
          </c:tx>
          <c:spPr>
            <a:solidFill>
              <a:srgbClr val="4B1F6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B4E-433D-887E-C30CDE27F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8242215"/>
        <c:axId val="12593731"/>
      </c:barChart>
      <c:catAx>
        <c:axId val="282422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2593731"/>
        <c:crosses val="autoZero"/>
        <c:auto val="1"/>
        <c:lblAlgn val="ctr"/>
        <c:lblOffset val="100"/>
        <c:noMultiLvlLbl val="1"/>
      </c:catAx>
      <c:valAx>
        <c:axId val="12593731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number observed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28242215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6445269016697603"/>
          <c:y val="0.15809463522709299"/>
        </c:manualLayout>
      </c:layout>
      <c:overlay val="1"/>
      <c:spPr>
        <a:noFill/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Fish least observed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9490544191432"/>
          <c:y val="0.115614923998158"/>
          <c:w val="0.82416055576997305"/>
          <c:h val="0.80414555504375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Blackeye goby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17</c:v>
                </c:pt>
                <c:pt idx="1">
                  <c:v>37</c:v>
                </c:pt>
                <c:pt idx="2">
                  <c:v>20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9F-4377-B058-62E8F0CB8C49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Pygmy poacher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9F-4377-B058-62E8F0CB8C49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Spotted ratfish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9F-4377-B058-62E8F0CB8C49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Spiny dogfish shark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9F-4377-B058-62E8F0CB8C49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Wolf eel</c:v>
                </c:pt>
              </c:strCache>
            </c:strRef>
          </c:tx>
          <c:spPr>
            <a:solidFill>
              <a:srgbClr val="7E0021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9F-4377-B058-62E8F0CB8C49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Pacific spiny lumpsucker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9F-4377-B058-62E8F0CB8C49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Bay pipefish</c:v>
                </c:pt>
              </c:strCache>
            </c:strRef>
          </c:tx>
          <c:spPr>
            <a:solidFill>
              <a:srgbClr val="31400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Boulder</c:v>
                </c:pt>
                <c:pt idx="1">
                  <c:v>Cobble</c:v>
                </c:pt>
                <c:pt idx="2">
                  <c:v>Barge Ruins</c:v>
                </c:pt>
                <c:pt idx="3">
                  <c:v>Tires</c:v>
                </c:pt>
                <c:pt idx="4">
                  <c:v>Pyramid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69F-4377-B058-62E8F0CB8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498609"/>
        <c:axId val="66749516"/>
      </c:barChart>
      <c:catAx>
        <c:axId val="1649860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6749516"/>
        <c:crosses val="autoZero"/>
        <c:auto val="1"/>
        <c:lblAlgn val="ctr"/>
        <c:lblOffset val="100"/>
        <c:noMultiLvlLbl val="1"/>
      </c:catAx>
      <c:valAx>
        <c:axId val="66749516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Total number observed</a:t>
                </a:r>
              </a:p>
            </c:rich>
          </c:tx>
          <c:layout>
            <c:manualLayout>
              <c:xMode val="edge"/>
              <c:yMode val="edge"/>
              <c:x val="3.2265534542647599E-2"/>
              <c:y val="0.6526946107784430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6498609"/>
        <c:crosses val="autoZero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51663450405248901"/>
          <c:y val="0.169599263012437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Reef  totals 2019-2021</a:t>
            </a:r>
          </a:p>
        </c:rich>
      </c:tx>
      <c:layout>
        <c:manualLayout>
          <c:xMode val="edge"/>
          <c:yMode val="edge"/>
          <c:x val="0.251351351351351"/>
          <c:y val="4.018161180476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212355212355"/>
          <c:y val="0.145970488081725"/>
          <c:w val="0.56007722007722005"/>
          <c:h val="0.68955732122587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Brown</c:v>
                </c:pt>
              </c:strCache>
            </c:strRef>
          </c:tx>
          <c:spPr>
            <a:solidFill>
              <a:srgbClr val="BE3F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79</c:v>
                </c:pt>
                <c:pt idx="1">
                  <c:v>47</c:v>
                </c:pt>
                <c:pt idx="2">
                  <c:v>374</c:v>
                </c:pt>
                <c:pt idx="3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5-4925-BD52-A181E5761FE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Copper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366</c:v>
                </c:pt>
                <c:pt idx="1">
                  <c:v>59</c:v>
                </c:pt>
                <c:pt idx="2">
                  <c:v>348</c:v>
                </c:pt>
                <c:pt idx="3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65-4925-BD52-A181E5761FEC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Quillback</c:v>
                </c:pt>
              </c:strCache>
            </c:strRef>
          </c:tx>
          <c:spPr>
            <a:solidFill>
              <a:srgbClr val="D2D02B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220</c:v>
                </c:pt>
                <c:pt idx="1">
                  <c:v>190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65-4925-BD52-A181E5761FEC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83</c:v>
                </c:pt>
                <c:pt idx="1">
                  <c:v>0</c:v>
                </c:pt>
                <c:pt idx="2">
                  <c:v>115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65-4925-BD52-A181E5761FEC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Yellowtail</c:v>
                </c:pt>
              </c:strCache>
            </c:strRef>
          </c:tx>
          <c:spPr>
            <a:solidFill>
              <a:srgbClr val="3FBE7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65-4925-BD52-A181E5761FEC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Puget Sound 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65-4925-BD52-A181E5761FEC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Young of the year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4"/>
                <c:pt idx="0">
                  <c:v>285</c:v>
                </c:pt>
                <c:pt idx="1">
                  <c:v>6</c:v>
                </c:pt>
                <c:pt idx="2">
                  <c:v>82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65-4925-BD52-A181E5761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40792"/>
        <c:axId val="8092688"/>
      </c:barChart>
      <c:catAx>
        <c:axId val="540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8092688"/>
        <c:crosses val="autoZero"/>
        <c:auto val="1"/>
        <c:lblAlgn val="ctr"/>
        <c:lblOffset val="100"/>
        <c:noMultiLvlLbl val="1"/>
      </c:catAx>
      <c:valAx>
        <c:axId val="8092688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number observed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40792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4934362934362897"/>
          <c:y val="9.5346197502837696E-2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Reef averages 2019-2021</a:t>
            </a:r>
          </a:p>
        </c:rich>
      </c:tx>
      <c:layout>
        <c:manualLayout>
          <c:xMode val="edge"/>
          <c:yMode val="edge"/>
          <c:x val="0.183035031359951"/>
          <c:y val="3.62275087549812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176227627352"/>
          <c:y val="0.145996860282575"/>
          <c:w val="0.61519045433685204"/>
          <c:h val="0.701847602946503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Brown</c:v>
                </c:pt>
              </c:strCache>
            </c:strRef>
          </c:tx>
          <c:spPr>
            <a:solidFill>
              <a:srgbClr val="BE3F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1.58</c:v>
                </c:pt>
                <c:pt idx="1">
                  <c:v>1.96</c:v>
                </c:pt>
                <c:pt idx="2">
                  <c:v>3.04</c:v>
                </c:pt>
                <c:pt idx="3">
                  <c:v>7.35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0E-436C-9DCA-C274ABAD08D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Copper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7.32</c:v>
                </c:pt>
                <c:pt idx="1">
                  <c:v>2.46</c:v>
                </c:pt>
                <c:pt idx="2">
                  <c:v>2.83</c:v>
                </c:pt>
                <c:pt idx="3">
                  <c:v>5.13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0E-436C-9DCA-C274ABAD08D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Quillback</c:v>
                </c:pt>
              </c:strCache>
            </c:strRef>
          </c:tx>
          <c:spPr>
            <a:solidFill>
              <a:srgbClr val="D2D02B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1.66</c:v>
                </c:pt>
                <c:pt idx="1">
                  <c:v>0</c:v>
                </c:pt>
                <c:pt idx="2">
                  <c:v>0.93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0E-436C-9DCA-C274ABAD08D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0.44</c:v>
                </c:pt>
                <c:pt idx="1">
                  <c:v>0.66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0E-436C-9DCA-C274ABAD08DD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Yellowtaill</c:v>
                </c:pt>
              </c:strCache>
            </c:strRef>
          </c:tx>
          <c:spPr>
            <a:solidFill>
              <a:srgbClr val="3FBE7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0E-436C-9DCA-C274ABAD08DD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Puget Sound 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4"/>
                <c:pt idx="0">
                  <c:v>0.04</c:v>
                </c:pt>
                <c:pt idx="1">
                  <c:v>0.04</c:v>
                </c:pt>
                <c:pt idx="2">
                  <c:v>0.02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0E-436C-9DCA-C274ABAD08DD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Young of the year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Cobble</c:v>
                </c:pt>
                <c:pt idx="1">
                  <c:v>Ruins</c:v>
                </c:pt>
                <c:pt idx="2">
                  <c:v>Tires</c:v>
                </c:pt>
                <c:pt idx="3">
                  <c:v>Pyramid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4"/>
                <c:pt idx="0">
                  <c:v>5.78</c:v>
                </c:pt>
                <c:pt idx="1">
                  <c:v>0.25</c:v>
                </c:pt>
                <c:pt idx="2">
                  <c:v>0.67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20E-436C-9DCA-C274ABAD0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6928029"/>
        <c:axId val="28330319"/>
      </c:barChart>
      <c:catAx>
        <c:axId val="7692802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28330319"/>
        <c:crosses val="autoZero"/>
        <c:auto val="1"/>
        <c:lblAlgn val="ctr"/>
        <c:lblOffset val="100"/>
        <c:noMultiLvlLbl val="1"/>
      </c:catAx>
      <c:valAx>
        <c:axId val="28330319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number observed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6928029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5141502218142897"/>
          <c:y val="9.5399106388117397E-2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Boulder Reefs anual totals</a:t>
            </a:r>
          </a:p>
        </c:rich>
      </c:tx>
      <c:layout>
        <c:manualLayout>
          <c:xMode val="edge"/>
          <c:yMode val="edge"/>
          <c:x val="0.15929592959295899"/>
          <c:y val="4.37145272310107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48111477814448E-2"/>
          <c:y val="0.151914020045888"/>
          <c:w val="0.61100110011001096"/>
          <c:h val="0.6891679748822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Brown</c:v>
                </c:pt>
              </c:strCache>
            </c:strRef>
          </c:tx>
          <c:spPr>
            <a:solidFill>
              <a:srgbClr val="BE3F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255</c:v>
                </c:pt>
                <c:pt idx="1">
                  <c:v>399</c:v>
                </c:pt>
                <c:pt idx="2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C-44E1-B51F-3AD73ED9A709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Copper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615</c:v>
                </c:pt>
                <c:pt idx="1">
                  <c:v>750</c:v>
                </c:pt>
                <c:pt idx="2">
                  <c:v>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8C-44E1-B51F-3AD73ED9A709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Quillback</c:v>
                </c:pt>
              </c:strCache>
            </c:strRef>
          </c:tx>
          <c:spPr>
            <a:solidFill>
              <a:srgbClr val="D2D02B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153</c:v>
                </c:pt>
                <c:pt idx="1">
                  <c:v>220</c:v>
                </c:pt>
                <c:pt idx="2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8C-44E1-B51F-3AD73ED9A709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3"/>
                <c:pt idx="0">
                  <c:v>90</c:v>
                </c:pt>
                <c:pt idx="1">
                  <c:v>245</c:v>
                </c:pt>
                <c:pt idx="2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8C-44E1-B51F-3AD73ED9A709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Yellowtail</c:v>
                </c:pt>
              </c:strCache>
            </c:strRef>
          </c:tx>
          <c:spPr>
            <a:solidFill>
              <a:srgbClr val="3FBE7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3"/>
                <c:pt idx="0">
                  <c:v>20</c:v>
                </c:pt>
                <c:pt idx="1">
                  <c:v>133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8C-44E1-B51F-3AD73ED9A709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Puget Sound 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8C-44E1-B51F-3AD73ED9A709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Young of the year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3"/>
                <c:pt idx="0">
                  <c:v>60</c:v>
                </c:pt>
                <c:pt idx="1">
                  <c:v>22</c:v>
                </c:pt>
                <c:pt idx="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8C-44E1-B51F-3AD73ED9A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62995491"/>
        <c:axId val="27800317"/>
      </c:barChart>
      <c:catAx>
        <c:axId val="6299549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27800317"/>
        <c:crosses val="autoZero"/>
        <c:auto val="1"/>
        <c:lblAlgn val="ctr"/>
        <c:lblOffset val="100"/>
        <c:noMultiLvlLbl val="1"/>
      </c:catAx>
      <c:valAx>
        <c:axId val="27800317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number observed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2995491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6105610561056103"/>
          <c:y val="0.20782514189107601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Boulder Reefs anual averages</a:t>
            </a:r>
          </a:p>
        </c:rich>
      </c:tx>
      <c:layout>
        <c:manualLayout>
          <c:xMode val="edge"/>
          <c:yMode val="edge"/>
          <c:x val="0.14447047013552"/>
          <c:y val="3.38471488627788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3692487870168997E-2"/>
          <c:y val="0.118465021019726"/>
          <c:w val="0.61008867324744798"/>
          <c:h val="0.712299234666379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Brown</c:v>
                </c:pt>
              </c:strCache>
            </c:strRef>
          </c:tx>
          <c:spPr>
            <a:solidFill>
              <a:srgbClr val="BE3F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10.63</c:v>
                </c:pt>
                <c:pt idx="1">
                  <c:v>14.78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BB-4D08-8F93-7C3BB744BF14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Copper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25.63</c:v>
                </c:pt>
                <c:pt idx="1">
                  <c:v>26.11</c:v>
                </c:pt>
                <c:pt idx="2">
                  <c:v>26.96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BB-4D08-8F93-7C3BB744BF14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Quillback</c:v>
                </c:pt>
              </c:strCache>
            </c:strRef>
          </c:tx>
          <c:spPr>
            <a:solidFill>
              <a:srgbClr val="D2D02B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6.38</c:v>
                </c:pt>
                <c:pt idx="1">
                  <c:v>8.15</c:v>
                </c:pt>
                <c:pt idx="2">
                  <c:v>7.91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BB-4D08-8F93-7C3BB744BF14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3"/>
                <c:pt idx="0">
                  <c:v>3.75</c:v>
                </c:pt>
                <c:pt idx="1">
                  <c:v>9.07</c:v>
                </c:pt>
                <c:pt idx="2">
                  <c:v>6.13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BB-4D08-8F93-7C3BB744BF14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Yellowtail</c:v>
                </c:pt>
              </c:strCache>
            </c:strRef>
          </c:tx>
          <c:spPr>
            <a:solidFill>
              <a:srgbClr val="3FBE7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3"/>
                <c:pt idx="0">
                  <c:v>0.83</c:v>
                </c:pt>
                <c:pt idx="1">
                  <c:v>4.93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BB-4D08-8F93-7C3BB744BF14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Puget Sound 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3"/>
                <c:pt idx="0">
                  <c:v>0</c:v>
                </c:pt>
                <c:pt idx="1">
                  <c:v>0.11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BB-4D08-8F93-7C3BB744BF14}"/>
            </c:ext>
          </c:extLst>
        </c:ser>
        <c:ser>
          <c:idx val="6"/>
          <c:order val="6"/>
          <c:tx>
            <c:strRef>
              <c:f>label 6</c:f>
              <c:strCache>
                <c:ptCount val="1"/>
                <c:pt idx="0">
                  <c:v>Young of the year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6</c:f>
              <c:numCache>
                <c:formatCode>General</c:formatCode>
                <c:ptCount val="3"/>
                <c:pt idx="0">
                  <c:v>2.5</c:v>
                </c:pt>
                <c:pt idx="1">
                  <c:v>0.81</c:v>
                </c:pt>
                <c:pt idx="2">
                  <c:v>1.53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CBB-4D08-8F93-7C3BB744B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370827"/>
        <c:axId val="79753720"/>
      </c:barChart>
      <c:catAx>
        <c:axId val="5137082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9753720"/>
        <c:crosses val="autoZero"/>
        <c:auto val="1"/>
        <c:lblAlgn val="ctr"/>
        <c:lblOffset val="100"/>
        <c:noMultiLvlLbl val="1"/>
      </c:catAx>
      <c:valAx>
        <c:axId val="79753720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number observed</a:t>
                </a:r>
              </a:p>
            </c:rich>
          </c:tx>
          <c:layout>
            <c:manualLayout>
              <c:xMode val="edge"/>
              <c:yMode val="edge"/>
              <c:x val="0.149155094529028"/>
              <c:y val="0.9137652258273150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51370827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73991969215325404"/>
          <c:y val="0.176673493586289"/>
        </c:manualLayout>
      </c:layout>
      <c:overlay val="1"/>
      <c:spPr>
        <a:noFill/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Seasonal annual adverages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Winter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Boulder 19</c:v>
                </c:pt>
                <c:pt idx="1">
                  <c:v>Cobble  19</c:v>
                </c:pt>
                <c:pt idx="2">
                  <c:v>Boulder 20</c:v>
                </c:pt>
                <c:pt idx="3">
                  <c:v>Cobble 20</c:v>
                </c:pt>
                <c:pt idx="4">
                  <c:v>Boulder 21</c:v>
                </c:pt>
                <c:pt idx="5">
                  <c:v>Cobble 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0.83</c:v>
                </c:pt>
                <c:pt idx="1">
                  <c:v>1.2</c:v>
                </c:pt>
                <c:pt idx="2">
                  <c:v>0.8</c:v>
                </c:pt>
                <c:pt idx="3">
                  <c:v>0</c:v>
                </c:pt>
                <c:pt idx="4">
                  <c:v>4.7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A-4171-9E5C-066DD24606E4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Spring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Boulder 19</c:v>
                </c:pt>
                <c:pt idx="1">
                  <c:v>Cobble  19</c:v>
                </c:pt>
                <c:pt idx="2">
                  <c:v>Boulder 20</c:v>
                </c:pt>
                <c:pt idx="3">
                  <c:v>Cobble 20</c:v>
                </c:pt>
                <c:pt idx="4">
                  <c:v>Boulder 21</c:v>
                </c:pt>
                <c:pt idx="5">
                  <c:v>Cobble 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1.83</c:v>
                </c:pt>
                <c:pt idx="1">
                  <c:v>0.8</c:v>
                </c:pt>
                <c:pt idx="2">
                  <c:v>2</c:v>
                </c:pt>
                <c:pt idx="3">
                  <c:v>0.6</c:v>
                </c:pt>
                <c:pt idx="4">
                  <c:v>6.2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9A-4171-9E5C-066DD24606E4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Summer 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Boulder 19</c:v>
                </c:pt>
                <c:pt idx="1">
                  <c:v>Cobble  19</c:v>
                </c:pt>
                <c:pt idx="2">
                  <c:v>Boulder 20</c:v>
                </c:pt>
                <c:pt idx="3">
                  <c:v>Cobble 20</c:v>
                </c:pt>
                <c:pt idx="4">
                  <c:v>Boulder 21</c:v>
                </c:pt>
                <c:pt idx="5">
                  <c:v>Cobble 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6"/>
                <c:pt idx="0">
                  <c:v>0.2</c:v>
                </c:pt>
                <c:pt idx="1">
                  <c:v>0</c:v>
                </c:pt>
                <c:pt idx="2">
                  <c:v>1</c:v>
                </c:pt>
                <c:pt idx="3">
                  <c:v>0.17</c:v>
                </c:pt>
                <c:pt idx="4">
                  <c:v>1.17</c:v>
                </c:pt>
                <c:pt idx="5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9A-4171-9E5C-066DD24606E4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Autumn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6"/>
                <c:pt idx="0">
                  <c:v>Boulder 19</c:v>
                </c:pt>
                <c:pt idx="1">
                  <c:v>Cobble  19</c:v>
                </c:pt>
                <c:pt idx="2">
                  <c:v>Boulder 20</c:v>
                </c:pt>
                <c:pt idx="3">
                  <c:v>Cobble 20</c:v>
                </c:pt>
                <c:pt idx="4">
                  <c:v>Boulder 21</c:v>
                </c:pt>
                <c:pt idx="5">
                  <c:v>Cobble 21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6"/>
                <c:pt idx="0">
                  <c:v>0</c:v>
                </c:pt>
                <c:pt idx="1">
                  <c:v>0.17</c:v>
                </c:pt>
                <c:pt idx="2">
                  <c:v>0.6</c:v>
                </c:pt>
                <c:pt idx="3">
                  <c:v>0.6</c:v>
                </c:pt>
                <c:pt idx="4">
                  <c:v>1.5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9A-4171-9E5C-066DD2460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334829"/>
        <c:axId val="38652591"/>
      </c:barChart>
      <c:catAx>
        <c:axId val="13334829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38652591"/>
        <c:crosses val="autoZero"/>
        <c:auto val="1"/>
        <c:lblAlgn val="ctr"/>
        <c:lblOffset val="100"/>
        <c:noMultiLvlLbl val="1"/>
      </c:catAx>
      <c:valAx>
        <c:axId val="38652591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adverage number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3334829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253342627209936"/>
          <c:y val="0.20781416874332501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Total averages in main three habitats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8342696629213"/>
          <c:y val="0.10336465595635"/>
          <c:w val="0.81873244382022503"/>
          <c:h val="0.83136303930484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Ling cod</c:v>
                </c:pt>
              </c:strCache>
            </c:strRef>
          </c:tx>
          <c:spPr>
            <a:solidFill>
              <a:srgbClr val="0000A8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Tires</c:v>
                </c:pt>
                <c:pt idx="1">
                  <c:v>Cobble</c:v>
                </c:pt>
                <c:pt idx="2">
                  <c:v>Boulders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0.09</c:v>
                </c:pt>
                <c:pt idx="1">
                  <c:v>1.36</c:v>
                </c:pt>
                <c:pt idx="2">
                  <c:v>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7D-4B91-85FB-4613AFDD6EE4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Rockfish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Tires</c:v>
                </c:pt>
                <c:pt idx="1">
                  <c:v>Cobble</c:v>
                </c:pt>
                <c:pt idx="2">
                  <c:v>Boulders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6.38</c:v>
                </c:pt>
                <c:pt idx="1">
                  <c:v>11.94</c:v>
                </c:pt>
                <c:pt idx="2">
                  <c:v>53.25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7D-4B91-85FB-4613AFDD6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5094465"/>
        <c:axId val="34747877"/>
      </c:barChart>
      <c:catAx>
        <c:axId val="8509446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34747877"/>
        <c:crosses val="autoZero"/>
        <c:auto val="1"/>
        <c:lblAlgn val="ctr"/>
        <c:lblOffset val="100"/>
        <c:noMultiLvlLbl val="1"/>
      </c:catAx>
      <c:valAx>
        <c:axId val="34747877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9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amount observed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85094465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29669943820224698"/>
          <c:y val="0.24138627867030399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Coverage on cobble and barge ruins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629356568365"/>
          <c:y val="0.181121518063496"/>
          <c:w val="0.72394436997319001"/>
          <c:h val="0.72740542513076301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Ulva</c:v>
                </c:pt>
              </c:strCache>
            </c:strRef>
          </c:tx>
          <c:spPr>
            <a:ln w="28800">
              <a:solidFill>
                <a:srgbClr val="00FF00"/>
              </a:solidFill>
              <a:round/>
            </a:ln>
          </c:spPr>
          <c:marker>
            <c:symbol val="square"/>
            <c:size val="8"/>
            <c:spPr>
              <a:solidFill>
                <a:srgbClr val="00FF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0.96</c:v>
                </c:pt>
                <c:pt idx="1">
                  <c:v>5.37</c:v>
                </c:pt>
                <c:pt idx="2">
                  <c:v>21.89</c:v>
                </c:pt>
                <c:pt idx="3">
                  <c:v>16.03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C9-45F0-98AC-DF1DAC68AC4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Laminaria</c:v>
                </c:pt>
              </c:strCache>
            </c:strRef>
          </c:tx>
          <c:spPr>
            <a:ln w="28800">
              <a:solidFill>
                <a:srgbClr val="D27E2B"/>
              </a:solidFill>
              <a:round/>
            </a:ln>
          </c:spPr>
          <c:marker>
            <c:symbol val="diamond"/>
            <c:size val="8"/>
            <c:spPr>
              <a:solidFill>
                <a:srgbClr val="D27E2B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2.15</c:v>
                </c:pt>
                <c:pt idx="1">
                  <c:v>30.57</c:v>
                </c:pt>
                <c:pt idx="2">
                  <c:v>24.09</c:v>
                </c:pt>
                <c:pt idx="3">
                  <c:v>10.210000000000001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C9-45F0-98AC-DF1DAC68A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13826247"/>
        <c:axId val="63257161"/>
      </c:lineChart>
      <c:catAx>
        <c:axId val="13826247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3257161"/>
        <c:crosses val="autoZero"/>
        <c:auto val="1"/>
        <c:lblAlgn val="ctr"/>
        <c:lblOffset val="100"/>
        <c:noMultiLvlLbl val="1"/>
      </c:catAx>
      <c:valAx>
        <c:axId val="63257161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3826247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59969839142091197"/>
          <c:y val="0.24376596521104499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Average  algae coverage 2019 - 2021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68359603035601"/>
          <c:y val="0.18923208399462799"/>
          <c:w val="0.72394921190893202"/>
          <c:h val="0.71895983396410701"/>
        </c:manualLayout>
      </c:layout>
      <c:lineChart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Laminaria  </c:v>
                </c:pt>
              </c:strCache>
            </c:strRef>
          </c:tx>
          <c:spPr>
            <a:ln w="28800">
              <a:solidFill>
                <a:srgbClr val="004586"/>
              </a:solidFill>
              <a:round/>
            </a:ln>
          </c:spPr>
          <c:marker>
            <c:symbol val="square"/>
            <c:size val="8"/>
            <c:spPr>
              <a:solidFill>
                <a:srgbClr val="004586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0.41</c:v>
                </c:pt>
                <c:pt idx="1">
                  <c:v>24.68</c:v>
                </c:pt>
                <c:pt idx="2">
                  <c:v>25.13</c:v>
                </c:pt>
                <c:pt idx="3">
                  <c:v>13.11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B3-4508-A1E6-55D6461B38C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Ulva </c:v>
                </c:pt>
              </c:strCache>
            </c:strRef>
          </c:tx>
          <c:spPr>
            <a:ln w="28800">
              <a:solidFill>
                <a:srgbClr val="00FF00"/>
              </a:solidFill>
              <a:round/>
            </a:ln>
          </c:spPr>
          <c:marker>
            <c:symbol val="triangle"/>
            <c:size val="8"/>
            <c:spPr>
              <a:solidFill>
                <a:srgbClr val="00FF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0.8</c:v>
                </c:pt>
                <c:pt idx="1">
                  <c:v>16.53</c:v>
                </c:pt>
                <c:pt idx="2">
                  <c:v>24.38</c:v>
                </c:pt>
                <c:pt idx="3">
                  <c:v>33.020000000000003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B3-4508-A1E6-55D6461B3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1908168"/>
        <c:axId val="70881860"/>
      </c:lineChart>
      <c:catAx>
        <c:axId val="1908168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0881860"/>
        <c:crosses val="autoZero"/>
        <c:auto val="1"/>
        <c:lblAlgn val="ctr"/>
        <c:lblOffset val="100"/>
        <c:noMultiLvlLbl val="1"/>
      </c:catAx>
      <c:valAx>
        <c:axId val="70881860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908168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5251021599532999"/>
          <c:y val="0.220363813942132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 reef algae coverage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56486506041501"/>
          <c:y val="0.161407080646986"/>
          <c:w val="0.72397076911945601"/>
          <c:h val="0.746748105417939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Laminaria 19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</c:v>
                </c:pt>
                <c:pt idx="1">
                  <c:v>33.450000000000003</c:v>
                </c:pt>
                <c:pt idx="2">
                  <c:v>21.96</c:v>
                </c:pt>
                <c:pt idx="3">
                  <c:v>23.63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8-489B-83C9-5376A7B38CF6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Ulva 19</c:v>
                </c:pt>
              </c:strCache>
            </c:strRef>
          </c:tx>
          <c:spPr>
            <a:solidFill>
              <a:srgbClr val="83CA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0</c:v>
                </c:pt>
                <c:pt idx="1">
                  <c:v>10.45</c:v>
                </c:pt>
                <c:pt idx="2">
                  <c:v>8.31</c:v>
                </c:pt>
                <c:pt idx="3">
                  <c:v>49.03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8-489B-83C9-5376A7B38CF6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Laminaria 20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4"/>
                <c:pt idx="0">
                  <c:v>6.75</c:v>
                </c:pt>
                <c:pt idx="1">
                  <c:v>12.6</c:v>
                </c:pt>
                <c:pt idx="2">
                  <c:v>22.5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18-489B-83C9-5376A7B38CF6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Ulva 20</c:v>
                </c:pt>
              </c:strCache>
            </c:strRef>
          </c:tx>
          <c:spPr>
            <a:solidFill>
              <a:srgbClr val="579D1C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4"/>
                <c:pt idx="0">
                  <c:v>3.37</c:v>
                </c:pt>
                <c:pt idx="1">
                  <c:v>23.38</c:v>
                </c:pt>
                <c:pt idx="2">
                  <c:v>26.25</c:v>
                </c:pt>
                <c:pt idx="3">
                  <c:v>16.440000000000001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18-489B-83C9-5376A7B38CF6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Laminaria 21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4"/>
                <c:pt idx="0">
                  <c:v>4.54</c:v>
                </c:pt>
                <c:pt idx="1">
                  <c:v>3.5865</c:v>
                </c:pt>
                <c:pt idx="2">
                  <c:v>11.56</c:v>
                </c:pt>
                <c:pt idx="3">
                  <c:v>7.44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18-489B-83C9-5376A7B38CF6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Ulva 21</c:v>
                </c:pt>
              </c:strCache>
            </c:strRef>
          </c:tx>
          <c:spPr>
            <a:solidFill>
              <a:srgbClr val="D27E2B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4"/>
                <c:pt idx="0">
                  <c:v>0</c:v>
                </c:pt>
                <c:pt idx="1">
                  <c:v>1.1000000000000001</c:v>
                </c:pt>
                <c:pt idx="2">
                  <c:v>26.75</c:v>
                </c:pt>
                <c:pt idx="3">
                  <c:v>53.63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18-489B-83C9-5376A7B38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5999993"/>
        <c:axId val="63802735"/>
      </c:barChart>
      <c:catAx>
        <c:axId val="45999993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3802735"/>
        <c:crosses val="autoZero"/>
        <c:auto val="1"/>
        <c:lblAlgn val="ctr"/>
        <c:lblOffset val="100"/>
        <c:noMultiLvlLbl val="1"/>
      </c:catAx>
      <c:valAx>
        <c:axId val="63802735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45999993"/>
        <c:crosses val="autoZero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15613920845090801"/>
          <c:y val="0.22463522225992499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Algae coverage  tire reefs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347757343763"/>
          <c:y val="0.15682569674067101"/>
          <c:w val="0.72380793875343297"/>
          <c:h val="0.750944733112896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Ulva</c:v>
                </c:pt>
              </c:strCache>
            </c:strRef>
          </c:tx>
          <c:spPr>
            <a:ln w="28800">
              <a:solidFill>
                <a:srgbClr val="00FF00"/>
              </a:solidFill>
              <a:round/>
            </a:ln>
          </c:spPr>
          <c:marker>
            <c:symbol val="square"/>
            <c:size val="8"/>
            <c:spPr>
              <a:solidFill>
                <a:srgbClr val="00FF0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1.1200000000000001</c:v>
                </c:pt>
                <c:pt idx="1">
                  <c:v>11.64</c:v>
                </c:pt>
                <c:pt idx="2">
                  <c:v>20.440000000000001</c:v>
                </c:pt>
                <c:pt idx="3">
                  <c:v>37.03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87-48FE-B1D8-38B6BB8DD6F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Laminaria</c:v>
                </c:pt>
              </c:strCache>
            </c:strRef>
          </c:tx>
          <c:spPr>
            <a:ln w="28800">
              <a:solidFill>
                <a:srgbClr val="D27E2B"/>
              </a:solidFill>
              <a:round/>
            </a:ln>
          </c:spPr>
          <c:marker>
            <c:symbol val="diamond"/>
            <c:size val="8"/>
            <c:spPr>
              <a:solidFill>
                <a:srgbClr val="D27E2B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3.76</c:v>
                </c:pt>
                <c:pt idx="1">
                  <c:v>16.55</c:v>
                </c:pt>
                <c:pt idx="2">
                  <c:v>18.670000000000002</c:v>
                </c:pt>
                <c:pt idx="3">
                  <c:v>12.86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87-48FE-B1D8-38B6BB8DD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>
              <a:noFill/>
            </a:ln>
          </c:spPr>
        </c:hiLowLines>
        <c:marker val="1"/>
        <c:smooth val="0"/>
        <c:axId val="80438749"/>
        <c:axId val="20651984"/>
      </c:lineChart>
      <c:catAx>
        <c:axId val="80438749"/>
        <c:scaling>
          <c:orientation val="minMax"/>
        </c:scaling>
        <c:delete val="0"/>
        <c:axPos val="b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20651984"/>
        <c:crosses val="autoZero"/>
        <c:auto val="1"/>
        <c:lblAlgn val="ctr"/>
        <c:lblOffset val="100"/>
        <c:noMultiLvlLbl val="1"/>
      </c:catAx>
      <c:valAx>
        <c:axId val="20651984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80438749"/>
        <c:crosses val="autoZero"/>
        <c:crossBetween val="midCat"/>
      </c:valAx>
      <c:spPr>
        <a:noFill/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222102022135308"/>
          <c:y val="0.26204534718941902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solidFill>
      <a:srgbClr val="FFFFFF"/>
    </a:solidFill>
    <a:ln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Seastar annual averages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948140387637501"/>
          <c:y val="0.124534238635423"/>
          <c:w val="0.84267504801815996"/>
          <c:h val="0.741409290386685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Blood star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Boulder 19</c:v>
                </c:pt>
                <c:pt idx="1">
                  <c:v>Boulder 20</c:v>
                </c:pt>
                <c:pt idx="2">
                  <c:v>Boulder 21</c:v>
                </c:pt>
                <c:pt idx="3">
                  <c:v>Cobble 19</c:v>
                </c:pt>
                <c:pt idx="4">
                  <c:v>Cobble 20</c:v>
                </c:pt>
                <c:pt idx="5">
                  <c:v>Cobble 21</c:v>
                </c:pt>
                <c:pt idx="6">
                  <c:v>Barge 19</c:v>
                </c:pt>
                <c:pt idx="7">
                  <c:v>Barge 20</c:v>
                </c:pt>
                <c:pt idx="8">
                  <c:v>Barge 21</c:v>
                </c:pt>
                <c:pt idx="9">
                  <c:v>Tires 19</c:v>
                </c:pt>
                <c:pt idx="10">
                  <c:v>Tires 20</c:v>
                </c:pt>
                <c:pt idx="11">
                  <c:v>Tires 21</c:v>
                </c:pt>
                <c:pt idx="12">
                  <c:v>Pyramid 20</c:v>
                </c:pt>
                <c:pt idx="13">
                  <c:v>Pyramid 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4"/>
                <c:pt idx="0">
                  <c:v>0.08</c:v>
                </c:pt>
                <c:pt idx="1">
                  <c:v>7.0000000000000007E-2</c:v>
                </c:pt>
                <c:pt idx="2">
                  <c:v>0.08</c:v>
                </c:pt>
                <c:pt idx="3">
                  <c:v>0.17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0.02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4A47-8175-B87F2F485D1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Leather star</c:v>
                </c:pt>
              </c:strCache>
            </c:strRef>
          </c:tx>
          <c:spPr>
            <a:solidFill>
              <a:srgbClr val="8000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Boulder 19</c:v>
                </c:pt>
                <c:pt idx="1">
                  <c:v>Boulder 20</c:v>
                </c:pt>
                <c:pt idx="2">
                  <c:v>Boulder 21</c:v>
                </c:pt>
                <c:pt idx="3">
                  <c:v>Cobble 19</c:v>
                </c:pt>
                <c:pt idx="4">
                  <c:v>Cobble 20</c:v>
                </c:pt>
                <c:pt idx="5">
                  <c:v>Cobble 21</c:v>
                </c:pt>
                <c:pt idx="6">
                  <c:v>Barge 19</c:v>
                </c:pt>
                <c:pt idx="7">
                  <c:v>Barge 20</c:v>
                </c:pt>
                <c:pt idx="8">
                  <c:v>Barge 21</c:v>
                </c:pt>
                <c:pt idx="9">
                  <c:v>Tires 19</c:v>
                </c:pt>
                <c:pt idx="10">
                  <c:v>Tires 20</c:v>
                </c:pt>
                <c:pt idx="11">
                  <c:v>Tires 21</c:v>
                </c:pt>
                <c:pt idx="12">
                  <c:v>Pyramid 20</c:v>
                </c:pt>
                <c:pt idx="13">
                  <c:v>Pyramid 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4"/>
                <c:pt idx="0">
                  <c:v>0.17</c:v>
                </c:pt>
                <c:pt idx="1">
                  <c:v>0.52</c:v>
                </c:pt>
                <c:pt idx="2">
                  <c:v>0.42</c:v>
                </c:pt>
                <c:pt idx="3">
                  <c:v>0.06</c:v>
                </c:pt>
                <c:pt idx="4">
                  <c:v>0.11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0.13</c:v>
                </c:pt>
                <c:pt idx="9">
                  <c:v>0.06</c:v>
                </c:pt>
                <c:pt idx="10">
                  <c:v>0.09</c:v>
                </c:pt>
                <c:pt idx="11">
                  <c:v>0.13</c:v>
                </c:pt>
                <c:pt idx="12">
                  <c:v>0.13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5A-4A47-8175-B87F2F485D1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Mottled star</c:v>
                </c:pt>
              </c:strCache>
            </c:strRef>
          </c:tx>
          <c:spPr>
            <a:solidFill>
              <a:srgbClr val="007E8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Boulder 19</c:v>
                </c:pt>
                <c:pt idx="1">
                  <c:v>Boulder 20</c:v>
                </c:pt>
                <c:pt idx="2">
                  <c:v>Boulder 21</c:v>
                </c:pt>
                <c:pt idx="3">
                  <c:v>Cobble 19</c:v>
                </c:pt>
                <c:pt idx="4">
                  <c:v>Cobble 20</c:v>
                </c:pt>
                <c:pt idx="5">
                  <c:v>Cobble 21</c:v>
                </c:pt>
                <c:pt idx="6">
                  <c:v>Barge 19</c:v>
                </c:pt>
                <c:pt idx="7">
                  <c:v>Barge 20</c:v>
                </c:pt>
                <c:pt idx="8">
                  <c:v>Barge 21</c:v>
                </c:pt>
                <c:pt idx="9">
                  <c:v>Tires 19</c:v>
                </c:pt>
                <c:pt idx="10">
                  <c:v>Tires 20</c:v>
                </c:pt>
                <c:pt idx="11">
                  <c:v>Tires 21</c:v>
                </c:pt>
                <c:pt idx="12">
                  <c:v>Pyramid 20</c:v>
                </c:pt>
                <c:pt idx="13">
                  <c:v>Pyramid 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4"/>
                <c:pt idx="0">
                  <c:v>0.17</c:v>
                </c:pt>
                <c:pt idx="1">
                  <c:v>1.22</c:v>
                </c:pt>
                <c:pt idx="2">
                  <c:v>1.38</c:v>
                </c:pt>
                <c:pt idx="3">
                  <c:v>0</c:v>
                </c:pt>
                <c:pt idx="4">
                  <c:v>1.94</c:v>
                </c:pt>
                <c:pt idx="5">
                  <c:v>1.94</c:v>
                </c:pt>
                <c:pt idx="6">
                  <c:v>0</c:v>
                </c:pt>
                <c:pt idx="7">
                  <c:v>1</c:v>
                </c:pt>
                <c:pt idx="8">
                  <c:v>0.75</c:v>
                </c:pt>
                <c:pt idx="9">
                  <c:v>0</c:v>
                </c:pt>
                <c:pt idx="10">
                  <c:v>0.06</c:v>
                </c:pt>
                <c:pt idx="11">
                  <c:v>0.09</c:v>
                </c:pt>
                <c:pt idx="12">
                  <c:v>0.25</c:v>
                </c:pt>
                <c:pt idx="13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5A-4A47-8175-B87F2F485D1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Purple star</c:v>
                </c:pt>
              </c:strCache>
            </c:strRef>
          </c:tx>
          <c:spPr>
            <a:solidFill>
              <a:srgbClr val="7E2BD2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Boulder 19</c:v>
                </c:pt>
                <c:pt idx="1">
                  <c:v>Boulder 20</c:v>
                </c:pt>
                <c:pt idx="2">
                  <c:v>Boulder 21</c:v>
                </c:pt>
                <c:pt idx="3">
                  <c:v>Cobble 19</c:v>
                </c:pt>
                <c:pt idx="4">
                  <c:v>Cobble 20</c:v>
                </c:pt>
                <c:pt idx="5">
                  <c:v>Cobble 21</c:v>
                </c:pt>
                <c:pt idx="6">
                  <c:v>Barge 19</c:v>
                </c:pt>
                <c:pt idx="7">
                  <c:v>Barge 20</c:v>
                </c:pt>
                <c:pt idx="8">
                  <c:v>Barge 21</c:v>
                </c:pt>
                <c:pt idx="9">
                  <c:v>Tires 19</c:v>
                </c:pt>
                <c:pt idx="10">
                  <c:v>Tires 20</c:v>
                </c:pt>
                <c:pt idx="11">
                  <c:v>Tires 21</c:v>
                </c:pt>
                <c:pt idx="12">
                  <c:v>Pyramid 20</c:v>
                </c:pt>
                <c:pt idx="13">
                  <c:v>Pyramid 21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14"/>
                <c:pt idx="0">
                  <c:v>0</c:v>
                </c:pt>
                <c:pt idx="1">
                  <c:v>7.0000000000000007E-2</c:v>
                </c:pt>
                <c:pt idx="2">
                  <c:v>0.31</c:v>
                </c:pt>
                <c:pt idx="3">
                  <c:v>0</c:v>
                </c:pt>
                <c:pt idx="4">
                  <c:v>0</c:v>
                </c:pt>
                <c:pt idx="5">
                  <c:v>0.69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  <c:pt idx="9">
                  <c:v>0</c:v>
                </c:pt>
                <c:pt idx="10">
                  <c:v>0.06</c:v>
                </c:pt>
                <c:pt idx="11">
                  <c:v>0</c:v>
                </c:pt>
                <c:pt idx="12">
                  <c:v>1</c:v>
                </c:pt>
                <c:pt idx="1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5A-4A47-8175-B87F2F485D1D}"/>
            </c:ext>
          </c:extLst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Striped sun star</c:v>
                </c:pt>
              </c:strCache>
            </c:strRef>
          </c:tx>
          <c:spPr>
            <a:solidFill>
              <a:srgbClr val="FFD32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Boulder 19</c:v>
                </c:pt>
                <c:pt idx="1">
                  <c:v>Boulder 20</c:v>
                </c:pt>
                <c:pt idx="2">
                  <c:v>Boulder 21</c:v>
                </c:pt>
                <c:pt idx="3">
                  <c:v>Cobble 19</c:v>
                </c:pt>
                <c:pt idx="4">
                  <c:v>Cobble 20</c:v>
                </c:pt>
                <c:pt idx="5">
                  <c:v>Cobble 21</c:v>
                </c:pt>
                <c:pt idx="6">
                  <c:v>Barge 19</c:v>
                </c:pt>
                <c:pt idx="7">
                  <c:v>Barge 20</c:v>
                </c:pt>
                <c:pt idx="8">
                  <c:v>Barge 21</c:v>
                </c:pt>
                <c:pt idx="9">
                  <c:v>Tires 19</c:v>
                </c:pt>
                <c:pt idx="10">
                  <c:v>Tires 20</c:v>
                </c:pt>
                <c:pt idx="11">
                  <c:v>Tires 21</c:v>
                </c:pt>
                <c:pt idx="12">
                  <c:v>Pyramid 20</c:v>
                </c:pt>
                <c:pt idx="13">
                  <c:v>Pyramid 21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14"/>
                <c:pt idx="0">
                  <c:v>0.08</c:v>
                </c:pt>
                <c:pt idx="1">
                  <c:v>0.15</c:v>
                </c:pt>
                <c:pt idx="2">
                  <c:v>0.04</c:v>
                </c:pt>
                <c:pt idx="3">
                  <c:v>0.06</c:v>
                </c:pt>
                <c:pt idx="4">
                  <c:v>0</c:v>
                </c:pt>
                <c:pt idx="5">
                  <c:v>0.25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0.06</c:v>
                </c:pt>
                <c:pt idx="11">
                  <c:v>0</c:v>
                </c:pt>
                <c:pt idx="12">
                  <c:v>0.38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5A-4A47-8175-B87F2F485D1D}"/>
            </c:ext>
          </c:extLst>
        </c:ser>
        <c:ser>
          <c:idx val="5"/>
          <c:order val="5"/>
          <c:tx>
            <c:strRef>
              <c:f>label 5</c:f>
              <c:strCache>
                <c:ptCount val="1"/>
                <c:pt idx="0">
                  <c:v>Spiny pink star 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4"/>
                <c:pt idx="0">
                  <c:v>Boulder 19</c:v>
                </c:pt>
                <c:pt idx="1">
                  <c:v>Boulder 20</c:v>
                </c:pt>
                <c:pt idx="2">
                  <c:v>Boulder 21</c:v>
                </c:pt>
                <c:pt idx="3">
                  <c:v>Cobble 19</c:v>
                </c:pt>
                <c:pt idx="4">
                  <c:v>Cobble 20</c:v>
                </c:pt>
                <c:pt idx="5">
                  <c:v>Cobble 21</c:v>
                </c:pt>
                <c:pt idx="6">
                  <c:v>Barge 19</c:v>
                </c:pt>
                <c:pt idx="7">
                  <c:v>Barge 20</c:v>
                </c:pt>
                <c:pt idx="8">
                  <c:v>Barge 21</c:v>
                </c:pt>
                <c:pt idx="9">
                  <c:v>Tires 19</c:v>
                </c:pt>
                <c:pt idx="10">
                  <c:v>Tires 20</c:v>
                </c:pt>
                <c:pt idx="11">
                  <c:v>Tires 21</c:v>
                </c:pt>
                <c:pt idx="12">
                  <c:v>Pyramid 20</c:v>
                </c:pt>
                <c:pt idx="13">
                  <c:v>Pyramid 21</c:v>
                </c:pt>
              </c:strCache>
            </c:strRef>
          </c:cat>
          <c:val>
            <c:numRef>
              <c:f>5</c:f>
              <c:numCache>
                <c:formatCode>General</c:formatCode>
                <c:ptCount val="14"/>
                <c:pt idx="0">
                  <c:v>0.28999999999999998</c:v>
                </c:pt>
                <c:pt idx="1">
                  <c:v>0.37</c:v>
                </c:pt>
                <c:pt idx="2">
                  <c:v>0.13</c:v>
                </c:pt>
                <c:pt idx="3">
                  <c:v>0</c:v>
                </c:pt>
                <c:pt idx="4">
                  <c:v>0.06</c:v>
                </c:pt>
                <c:pt idx="5">
                  <c:v>0.19</c:v>
                </c:pt>
                <c:pt idx="6">
                  <c:v>0.5</c:v>
                </c:pt>
                <c:pt idx="7">
                  <c:v>0</c:v>
                </c:pt>
                <c:pt idx="8">
                  <c:v>0.13</c:v>
                </c:pt>
                <c:pt idx="9">
                  <c:v>0.05</c:v>
                </c:pt>
                <c:pt idx="10">
                  <c:v>0.02</c:v>
                </c:pt>
                <c:pt idx="11">
                  <c:v>0</c:v>
                </c:pt>
                <c:pt idx="12">
                  <c:v>0.25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5A-4A47-8175-B87F2F485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359754"/>
        <c:axId val="63292239"/>
      </c:barChart>
      <c:catAx>
        <c:axId val="173597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63292239"/>
        <c:crosses val="autoZero"/>
        <c:auto val="1"/>
        <c:lblAlgn val="ctr"/>
        <c:lblOffset val="100"/>
        <c:noMultiLvlLbl val="1"/>
      </c:catAx>
      <c:valAx>
        <c:axId val="63292239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2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average number observed</a:t>
                </a:r>
              </a:p>
            </c:rich>
          </c:tx>
          <c:layout>
            <c:manualLayout>
              <c:xMode val="edge"/>
              <c:yMode val="edge"/>
              <c:x val="1.2804842558640399E-3"/>
              <c:y val="0.8040904198062429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txPr>
          <a:bodyPr/>
          <a:lstStyle/>
          <a:p>
            <a:pPr>
              <a:defRPr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17359754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50916710319539005"/>
          <c:y val="0.198559244845574"/>
        </c:manualLayout>
      </c:layout>
      <c:overlay val="0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r>
              <a:rPr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Seastars seldom observed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6794565816046"/>
          <c:y val="0.10904465303973999"/>
          <c:w val="0.78483568937029602"/>
          <c:h val="0.832178261250987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Rose star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Pyramid 19</c:v>
                </c:pt>
                <c:pt idx="1">
                  <c:v>Tires 20</c:v>
                </c:pt>
                <c:pt idx="2">
                  <c:v>Cobble 20</c:v>
                </c:pt>
                <c:pt idx="3">
                  <c:v>Barge 21</c:v>
                </c:pt>
                <c:pt idx="4">
                  <c:v>Boulder 21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36-4B2F-91B7-F6C576A241FA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Cushion star</c:v>
                </c:pt>
              </c:strCache>
            </c:strRef>
          </c:tx>
          <c:spPr>
            <a:solidFill>
              <a:srgbClr val="80003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Pyramid 19</c:v>
                </c:pt>
                <c:pt idx="1">
                  <c:v>Tires 20</c:v>
                </c:pt>
                <c:pt idx="2">
                  <c:v>Cobble 20</c:v>
                </c:pt>
                <c:pt idx="3">
                  <c:v>Barge 21</c:v>
                </c:pt>
                <c:pt idx="4">
                  <c:v>Boulder 21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36-4B2F-91B7-F6C576A241FA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Spiny red star</c:v>
                </c:pt>
              </c:strCache>
            </c:strRef>
          </c:tx>
          <c:spPr>
            <a:solidFill>
              <a:srgbClr val="A853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Pyramid 19</c:v>
                </c:pt>
                <c:pt idx="1">
                  <c:v>Tires 20</c:v>
                </c:pt>
                <c:pt idx="2">
                  <c:v>Cobble 20</c:v>
                </c:pt>
                <c:pt idx="3">
                  <c:v>Barge 21</c:v>
                </c:pt>
                <c:pt idx="4">
                  <c:v>Boulder 21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36-4B2F-91B7-F6C576A241FA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Sunflower star</c:v>
                </c:pt>
              </c:strCache>
            </c:strRef>
          </c:tx>
          <c:spPr>
            <a:solidFill>
              <a:srgbClr val="7E2BD2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Pyramid 19</c:v>
                </c:pt>
                <c:pt idx="1">
                  <c:v>Tires 20</c:v>
                </c:pt>
                <c:pt idx="2">
                  <c:v>Cobble 20</c:v>
                </c:pt>
                <c:pt idx="3">
                  <c:v>Barge 21</c:v>
                </c:pt>
                <c:pt idx="4">
                  <c:v>Boulder 21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36-4B2F-91B7-F6C576A24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905759"/>
        <c:axId val="71296960"/>
      </c:barChart>
      <c:catAx>
        <c:axId val="749057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B3B3B3"/>
            </a:solidFill>
            <a:round/>
          </a:ln>
        </c:spPr>
        <c:txPr>
          <a:bodyPr/>
          <a:lstStyle/>
          <a:p>
            <a:pPr>
              <a:defRPr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1296960"/>
        <c:crosses val="autoZero"/>
        <c:auto val="1"/>
        <c:lblAlgn val="ctr"/>
        <c:lblOffset val="100"/>
        <c:noMultiLvlLbl val="1"/>
      </c:catAx>
      <c:valAx>
        <c:axId val="71296960"/>
        <c:scaling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defRPr>
                </a:pPr>
                <a:r>
                  <a:rPr sz="1400" b="0" strike="noStrike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DejaVu Sans"/>
                  </a:rPr>
                  <a:t>Total number observed</a:t>
                </a:r>
              </a:p>
            </c:rich>
          </c:tx>
          <c:layout>
            <c:manualLayout>
              <c:xMode val="edge"/>
              <c:yMode val="edge"/>
              <c:x val="1.0005507618872801E-2"/>
              <c:y val="0.6821651022019480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333333"/>
            </a:solidFill>
            <a:round/>
          </a:ln>
        </c:spPr>
        <c:txPr>
          <a:bodyPr/>
          <a:lstStyle/>
          <a:p>
            <a:pPr>
              <a:defRPr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defRPr>
            </a:pPr>
            <a:endParaRPr lang="en-US"/>
          </a:p>
        </c:txPr>
        <c:crossAx val="74905759"/>
        <c:crossesAt val="1"/>
        <c:crossBetween val="between"/>
      </c:valAx>
      <c:spPr>
        <a:solidFill>
          <a:srgbClr val="FFFFFF"/>
        </a:solidFill>
        <a:ln>
          <a:solidFill>
            <a:srgbClr val="B3B3B3"/>
          </a:solidFill>
        </a:ln>
      </c:spPr>
    </c:plotArea>
    <c:legend>
      <c:legendPos val="r"/>
      <c:layout>
        <c:manualLayout>
          <c:xMode val="edge"/>
          <c:yMode val="edge"/>
          <c:x val="0.50009179364788003"/>
          <c:y val="0.1788753399421"/>
        </c:manualLayout>
      </c:layout>
      <c:overlay val="1"/>
      <c:spPr>
        <a:solidFill>
          <a:srgbClr val="FFFFFF"/>
        </a:solidFill>
        <a:ln>
          <a:noFill/>
        </a:ln>
      </c:spPr>
    </c:legend>
    <c:plotVisOnly val="1"/>
    <c:dispBlanksAs val="gap"/>
    <c:showDLblsOverMax val="1"/>
  </c:chart>
  <c:spPr>
    <a:noFill/>
    <a:ln>
      <a:noFill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16000"/>
            <a:ext cx="9071280" cy="3001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4"/>
          <a:stretch/>
        </p:blipFill>
        <p:spPr>
          <a:xfrm>
            <a:off x="360" y="360"/>
            <a:ext cx="10078200" cy="567252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16000"/>
            <a:ext cx="9071280" cy="647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jpeg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image" Target="../media/image5.jpe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Saltwater underwater park surveys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43" name="Picture 42"/>
          <p:cNvPicPr/>
          <p:nvPr/>
        </p:nvPicPr>
        <p:blipFill>
          <a:blip r:embed="rId3"/>
          <a:srcRect l="7464" t="7779" r="20873" b="5106"/>
          <a:stretch/>
        </p:blipFill>
        <p:spPr>
          <a:xfrm>
            <a:off x="4752000" y="2160000"/>
            <a:ext cx="4822200" cy="3304440"/>
          </a:xfrm>
          <a:prstGeom prst="rect">
            <a:avLst/>
          </a:prstGeom>
          <a:ln>
            <a:noFill/>
          </a:ln>
        </p:spPr>
      </p:pic>
      <p:sp>
        <p:nvSpPr>
          <p:cNvPr id="44" name="CustomShape 4"/>
          <p:cNvSpPr/>
          <p:nvPr/>
        </p:nvSpPr>
        <p:spPr>
          <a:xfrm>
            <a:off x="216720" y="1080000"/>
            <a:ext cx="9575280" cy="57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Since 2019 Friends of Saltwater State Park  have conducted seasonal surveys in 11      artificial reef locations in Saltwater Underwater Park.</a:t>
            </a: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The goal of the surveys is to          establish baseline data of marine life found in  the park artificial habitats and to support a healthy and diverse marine ecosystem.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Here is one of  several survey teams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after a day of surveys.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This presentation is some of the data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we consolidated from 2019 thru 2021.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We suggest encouraging bull kelp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forest in exchange for  tire reef removal.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1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  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170640">
              <a:lnSpc>
                <a:spcPct val="93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   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170640">
              <a:lnSpc>
                <a:spcPct val="93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640" indent="-170640">
              <a:lnSpc>
                <a:spcPct val="93000"/>
              </a:lnSpc>
            </a:pPr>
            <a:r>
              <a:rPr lang="en-US" sz="20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entury"/>
                <a:ea typeface="Microsoft YaHei"/>
              </a:rPr>
              <a:t> 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Historical location of bull kelp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5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106" name="Picture 105"/>
          <p:cNvPicPr/>
          <p:nvPr/>
        </p:nvPicPr>
        <p:blipFill>
          <a:blip r:embed="rId3"/>
          <a:srcRect l="18555" t="27899" r="20024" b="8578"/>
          <a:stretch/>
        </p:blipFill>
        <p:spPr>
          <a:xfrm>
            <a:off x="153000" y="1152360"/>
            <a:ext cx="6686280" cy="388692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4"/>
          <a:srcRect l="45784" r="6253"/>
          <a:stretch/>
        </p:blipFill>
        <p:spPr>
          <a:xfrm>
            <a:off x="6840000" y="1152360"/>
            <a:ext cx="2951280" cy="383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Solution: Restore bull kelp forest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1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112" name="Picture 111"/>
          <p:cNvPicPr/>
          <p:nvPr/>
        </p:nvPicPr>
        <p:blipFill>
          <a:blip r:embed="rId3"/>
          <a:stretch/>
        </p:blipFill>
        <p:spPr>
          <a:xfrm>
            <a:off x="4325760" y="1224000"/>
            <a:ext cx="5589720" cy="4103280"/>
          </a:xfrm>
          <a:prstGeom prst="rect">
            <a:avLst/>
          </a:prstGeom>
          <a:ln>
            <a:noFill/>
          </a:ln>
        </p:spPr>
      </p:pic>
      <p:sp>
        <p:nvSpPr>
          <p:cNvPr id="113" name="CustomShape 4"/>
          <p:cNvSpPr/>
          <p:nvPr/>
        </p:nvSpPr>
        <p:spPr>
          <a:xfrm>
            <a:off x="275760" y="1080000"/>
            <a:ext cx="3899520" cy="248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3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Provides food and shelter for marine life</a:t>
            </a:r>
            <a:endParaRPr lang="en-US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3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Dissipates waves </a:t>
            </a:r>
            <a:endParaRPr lang="en-US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3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Reduces shoreline erosion </a:t>
            </a:r>
            <a:endParaRPr lang="en-US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3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Sequesters CO2</a:t>
            </a:r>
            <a:endParaRPr lang="en-US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3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Enhances scuba divers experience</a:t>
            </a:r>
            <a:endParaRPr lang="en-US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3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4" name="Picture 113"/>
          <p:cNvPicPr/>
          <p:nvPr/>
        </p:nvPicPr>
        <p:blipFill>
          <a:blip r:embed="rId4"/>
          <a:stretch/>
        </p:blipFill>
        <p:spPr>
          <a:xfrm>
            <a:off x="275760" y="2808000"/>
            <a:ext cx="3985200" cy="251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Northern kelp crab distribution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8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graphicFrame>
        <p:nvGraphicFramePr>
          <p:cNvPr id="119" name="Chart 118"/>
          <p:cNvGraphicFramePr/>
          <p:nvPr/>
        </p:nvGraphicFramePr>
        <p:xfrm>
          <a:off x="3485160" y="1008720"/>
          <a:ext cx="6375240" cy="436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0" name="Picture 119"/>
          <p:cNvPicPr/>
          <p:nvPr/>
        </p:nvPicPr>
        <p:blipFill>
          <a:blip r:embed="rId4"/>
          <a:stretch/>
        </p:blipFill>
        <p:spPr>
          <a:xfrm>
            <a:off x="216000" y="1292040"/>
            <a:ext cx="3268440" cy="2451240"/>
          </a:xfrm>
          <a:prstGeom prst="rect">
            <a:avLst/>
          </a:prstGeom>
          <a:ln>
            <a:noFill/>
          </a:ln>
        </p:spPr>
      </p:pic>
      <p:sp>
        <p:nvSpPr>
          <p:cNvPr id="121" name="CustomShape 4"/>
          <p:cNvSpPr/>
          <p:nvPr/>
        </p:nvSpPr>
        <p:spPr>
          <a:xfrm>
            <a:off x="216000" y="3858120"/>
            <a:ext cx="3365280" cy="110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Northern kelp crabs are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primary foragers of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seaweeds.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Green sea urchins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126" name="Picture 125"/>
          <p:cNvPicPr/>
          <p:nvPr/>
        </p:nvPicPr>
        <p:blipFill>
          <a:blip r:embed="rId3"/>
          <a:srcRect l="16326" t="8976"/>
          <a:stretch/>
        </p:blipFill>
        <p:spPr>
          <a:xfrm>
            <a:off x="432000" y="1083600"/>
            <a:ext cx="3455280" cy="2443680"/>
          </a:xfrm>
          <a:prstGeom prst="rect">
            <a:avLst/>
          </a:prstGeom>
          <a:ln>
            <a:noFill/>
          </a:ln>
        </p:spPr>
      </p:pic>
      <p:graphicFrame>
        <p:nvGraphicFramePr>
          <p:cNvPr id="127" name="Chart 126"/>
          <p:cNvGraphicFramePr/>
          <p:nvPr/>
        </p:nvGraphicFramePr>
        <p:xfrm>
          <a:off x="4224600" y="1042200"/>
          <a:ext cx="5680800" cy="404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8" name="CustomShape 4"/>
          <p:cNvSpPr/>
          <p:nvPr/>
        </p:nvSpPr>
        <p:spPr>
          <a:xfrm>
            <a:off x="342720" y="3642120"/>
            <a:ext cx="4189680" cy="144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Green sea urchins are key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grazers of seaweeds. They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are not found in other areas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monitored in the park.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16000" y="74520"/>
            <a:ext cx="784728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Seasonal seaweed coverage 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2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33" name="Chart 132"/>
          <p:cNvGraphicFramePr/>
          <p:nvPr/>
        </p:nvGraphicFramePr>
        <p:xfrm>
          <a:off x="365400" y="1440720"/>
          <a:ext cx="4296600" cy="29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4" name="Chart 133"/>
          <p:cNvGraphicFramePr/>
          <p:nvPr/>
        </p:nvGraphicFramePr>
        <p:xfrm>
          <a:off x="4847040" y="1508400"/>
          <a:ext cx="4933080" cy="29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5" name="CustomShape 4"/>
          <p:cNvSpPr/>
          <p:nvPr/>
        </p:nvSpPr>
        <p:spPr>
          <a:xfrm>
            <a:off x="790560" y="4681440"/>
            <a:ext cx="8136720" cy="501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Nereocystis, Sargassum and eelgrass are not found in these areas.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Seaweed found in boulder reefs is negligible.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1440"/>
            <a:ext cx="791928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 reef seasonal seaweed coverage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9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40" name="Chart 139"/>
          <p:cNvGraphicFramePr/>
          <p:nvPr/>
        </p:nvGraphicFramePr>
        <p:xfrm>
          <a:off x="347400" y="1154520"/>
          <a:ext cx="4975200" cy="318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Chart 140"/>
          <p:cNvGraphicFramePr/>
          <p:nvPr/>
        </p:nvGraphicFramePr>
        <p:xfrm>
          <a:off x="5244120" y="1221480"/>
          <a:ext cx="4325760" cy="304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2" name="CustomShape 4"/>
          <p:cNvSpPr/>
          <p:nvPr/>
        </p:nvSpPr>
        <p:spPr>
          <a:xfrm>
            <a:off x="862560" y="4537440"/>
            <a:ext cx="8136720" cy="501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Nereocystis, Sargassum and eelgrass are not found in this area.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Seastars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graphicFrame>
        <p:nvGraphicFramePr>
          <p:cNvPr id="147" name="Chart 146"/>
          <p:cNvGraphicFramePr/>
          <p:nvPr/>
        </p:nvGraphicFramePr>
        <p:xfrm>
          <a:off x="156960" y="1053360"/>
          <a:ext cx="6184800" cy="434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8" name="Chart 147"/>
          <p:cNvGraphicFramePr/>
          <p:nvPr/>
        </p:nvGraphicFramePr>
        <p:xfrm>
          <a:off x="6013800" y="1224000"/>
          <a:ext cx="3921480" cy="410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21600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Harvested marine invertebrates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2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sp>
        <p:nvSpPr>
          <p:cNvPr id="153" name="CustomShape 4"/>
          <p:cNvSpPr/>
          <p:nvPr/>
        </p:nvSpPr>
        <p:spPr>
          <a:xfrm>
            <a:off x="576000" y="1440000"/>
            <a:ext cx="3054960" cy="2030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Spot prawns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Coonstriped shrimp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Dungeness crab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Red rock crab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California sea cucumbers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Green sea urchins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3240000" y="1512000"/>
            <a:ext cx="3656880" cy="2399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Geoducks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Horse clams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Pink scallops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Rock scallops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Giant Pacific Octopus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Market squid (eggs)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6"/>
          <p:cNvSpPr/>
          <p:nvPr/>
        </p:nvSpPr>
        <p:spPr>
          <a:xfrm>
            <a:off x="648000" y="4752000"/>
            <a:ext cx="8711280" cy="7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-Invertebrates not found during surveys are:  spot prawns, rock scallops, adult squid.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56" name="Chart 155"/>
          <p:cNvGraphicFramePr/>
          <p:nvPr/>
        </p:nvGraphicFramePr>
        <p:xfrm>
          <a:off x="5112000" y="979920"/>
          <a:ext cx="4823280" cy="377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0" y="73440"/>
            <a:ext cx="886932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Harvested invertebrates seasonal averages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3"/>
          <p:cNvSpPr/>
          <p:nvPr/>
        </p:nvSpPr>
        <p:spPr>
          <a:xfrm>
            <a:off x="8712000" y="99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0" name="Picture 10"/>
          <p:cNvPicPr/>
          <p:nvPr/>
        </p:nvPicPr>
        <p:blipFill>
          <a:blip r:embed="rId2"/>
          <a:stretch/>
        </p:blipFill>
        <p:spPr>
          <a:xfrm>
            <a:off x="8712000" y="7200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61" name="Chart 160"/>
          <p:cNvGraphicFramePr/>
          <p:nvPr/>
        </p:nvGraphicFramePr>
        <p:xfrm>
          <a:off x="487800" y="1224000"/>
          <a:ext cx="4551480" cy="31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2" name="Chart 161"/>
          <p:cNvGraphicFramePr/>
          <p:nvPr/>
        </p:nvGraphicFramePr>
        <p:xfrm>
          <a:off x="4824000" y="1368000"/>
          <a:ext cx="5111280" cy="287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0" y="73440"/>
            <a:ext cx="899928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Other invertebrates monitored averages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3"/>
          <p:cNvSpPr/>
          <p:nvPr/>
        </p:nvSpPr>
        <p:spPr>
          <a:xfrm>
            <a:off x="8784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6" name="Picture 10"/>
          <p:cNvPicPr/>
          <p:nvPr/>
        </p:nvPicPr>
        <p:blipFill>
          <a:blip r:embed="rId2"/>
          <a:stretch/>
        </p:blipFill>
        <p:spPr>
          <a:xfrm>
            <a:off x="8787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67" name="Chart 166"/>
          <p:cNvGraphicFramePr/>
          <p:nvPr/>
        </p:nvGraphicFramePr>
        <p:xfrm>
          <a:off x="681120" y="1334520"/>
          <a:ext cx="4239360" cy="339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8" name="Chart 167"/>
          <p:cNvGraphicFramePr/>
          <p:nvPr/>
        </p:nvGraphicFramePr>
        <p:xfrm>
          <a:off x="5394600" y="1441080"/>
          <a:ext cx="4023720" cy="322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Underwater park sonar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3"/>
          <a:stretch/>
        </p:blipFill>
        <p:spPr>
          <a:xfrm>
            <a:off x="1039320" y="1008000"/>
            <a:ext cx="7311960" cy="439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0" y="73440"/>
            <a:ext cx="878652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Forage fish observed in the boulder reefs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3"/>
          <p:cNvSpPr/>
          <p:nvPr/>
        </p:nvSpPr>
        <p:spPr>
          <a:xfrm>
            <a:off x="8784000" y="99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Picture 10"/>
          <p:cNvPicPr/>
          <p:nvPr/>
        </p:nvPicPr>
        <p:blipFill>
          <a:blip r:embed="rId2"/>
          <a:stretch/>
        </p:blipFill>
        <p:spPr>
          <a:xfrm>
            <a:off x="8787240" y="7200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73" name="Chart 172"/>
          <p:cNvGraphicFramePr/>
          <p:nvPr/>
        </p:nvGraphicFramePr>
        <p:xfrm>
          <a:off x="336960" y="1080000"/>
          <a:ext cx="4486320" cy="2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4" name="Chart 173"/>
          <p:cNvGraphicFramePr/>
          <p:nvPr/>
        </p:nvGraphicFramePr>
        <p:xfrm>
          <a:off x="5126400" y="2674080"/>
          <a:ext cx="4636440" cy="260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5" name="Picture 174"/>
          <p:cNvPicPr/>
          <p:nvPr/>
        </p:nvPicPr>
        <p:blipFill>
          <a:blip r:embed="rId5"/>
          <a:stretch/>
        </p:blipFill>
        <p:spPr>
          <a:xfrm>
            <a:off x="864000" y="3881880"/>
            <a:ext cx="2879280" cy="1410840"/>
          </a:xfrm>
          <a:prstGeom prst="rect">
            <a:avLst/>
          </a:prstGeom>
          <a:ln>
            <a:noFill/>
          </a:ln>
        </p:spPr>
      </p:pic>
      <p:pic>
        <p:nvPicPr>
          <p:cNvPr id="176" name="Picture 175"/>
          <p:cNvPicPr/>
          <p:nvPr/>
        </p:nvPicPr>
        <p:blipFill>
          <a:blip r:embed="rId6"/>
          <a:srcRect l="10482" t="18317" b="9687"/>
          <a:stretch/>
        </p:blipFill>
        <p:spPr>
          <a:xfrm>
            <a:off x="5544000" y="1224000"/>
            <a:ext cx="2447280" cy="1405440"/>
          </a:xfrm>
          <a:prstGeom prst="rect">
            <a:avLst/>
          </a:prstGeom>
          <a:ln>
            <a:noFill/>
          </a:ln>
        </p:spPr>
      </p:pic>
      <p:sp>
        <p:nvSpPr>
          <p:cNvPr id="177" name="CustomShape 4"/>
          <p:cNvSpPr/>
          <p:nvPr/>
        </p:nvSpPr>
        <p:spPr>
          <a:xfrm>
            <a:off x="864000" y="4392000"/>
            <a:ext cx="1367280" cy="79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 Boulder Reefs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32000" y="74520"/>
            <a:ext cx="820728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Forage fish observed in the cobble reefs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3"/>
          <p:cNvSpPr/>
          <p:nvPr/>
        </p:nvSpPr>
        <p:spPr>
          <a:xfrm>
            <a:off x="8856000" y="5544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1" name="Picture 10"/>
          <p:cNvPicPr/>
          <p:nvPr/>
        </p:nvPicPr>
        <p:blipFill>
          <a:blip r:embed="rId2"/>
          <a:stretch/>
        </p:blipFill>
        <p:spPr>
          <a:xfrm>
            <a:off x="8859240" y="2772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82" name="Chart 181"/>
          <p:cNvGraphicFramePr/>
          <p:nvPr/>
        </p:nvGraphicFramePr>
        <p:xfrm>
          <a:off x="92520" y="1452960"/>
          <a:ext cx="4822200" cy="2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3" name="Picture 182"/>
          <p:cNvPicPr/>
          <p:nvPr/>
        </p:nvPicPr>
        <p:blipFill>
          <a:blip r:embed="rId4"/>
          <a:stretch/>
        </p:blipFill>
        <p:spPr>
          <a:xfrm>
            <a:off x="936000" y="4349160"/>
            <a:ext cx="1799280" cy="978120"/>
          </a:xfrm>
          <a:prstGeom prst="rect">
            <a:avLst/>
          </a:prstGeom>
          <a:ln>
            <a:noFill/>
          </a:ln>
        </p:spPr>
      </p:pic>
      <p:pic>
        <p:nvPicPr>
          <p:cNvPr id="184" name="Picture 183"/>
          <p:cNvPicPr/>
          <p:nvPr/>
        </p:nvPicPr>
        <p:blipFill>
          <a:blip r:embed="rId5"/>
          <a:stretch/>
        </p:blipFill>
        <p:spPr>
          <a:xfrm>
            <a:off x="5700960" y="1229400"/>
            <a:ext cx="3658320" cy="1793880"/>
          </a:xfrm>
          <a:prstGeom prst="rect">
            <a:avLst/>
          </a:prstGeom>
          <a:ln>
            <a:noFill/>
          </a:ln>
        </p:spPr>
      </p:pic>
      <p:graphicFrame>
        <p:nvGraphicFramePr>
          <p:cNvPr id="185" name="Chart 184"/>
          <p:cNvGraphicFramePr/>
          <p:nvPr/>
        </p:nvGraphicFramePr>
        <p:xfrm>
          <a:off x="5168160" y="3096000"/>
          <a:ext cx="4479120" cy="236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6" name="CustomShape 4"/>
          <p:cNvSpPr/>
          <p:nvPr/>
        </p:nvSpPr>
        <p:spPr>
          <a:xfrm>
            <a:off x="7992000" y="2289960"/>
            <a:ext cx="10425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Cobble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73440"/>
            <a:ext cx="8063280" cy="93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Forage fish observed in the tire reefs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91" name="Chart 190"/>
          <p:cNvGraphicFramePr/>
          <p:nvPr/>
        </p:nvGraphicFramePr>
        <p:xfrm>
          <a:off x="605880" y="2172600"/>
          <a:ext cx="4577400" cy="315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2" name="Chart 191"/>
          <p:cNvGraphicFramePr/>
          <p:nvPr/>
        </p:nvGraphicFramePr>
        <p:xfrm>
          <a:off x="4979520" y="1199520"/>
          <a:ext cx="4739760" cy="239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3" name="Picture 192"/>
          <p:cNvPicPr/>
          <p:nvPr/>
        </p:nvPicPr>
        <p:blipFill>
          <a:blip r:embed="rId5"/>
          <a:stretch/>
        </p:blipFill>
        <p:spPr>
          <a:xfrm>
            <a:off x="5340960" y="3672000"/>
            <a:ext cx="3658320" cy="1793880"/>
          </a:xfrm>
          <a:prstGeom prst="rect">
            <a:avLst/>
          </a:prstGeom>
          <a:ln>
            <a:noFill/>
          </a:ln>
        </p:spPr>
      </p:pic>
      <p:sp>
        <p:nvSpPr>
          <p:cNvPr id="194" name="CustomShape 4"/>
          <p:cNvSpPr/>
          <p:nvPr/>
        </p:nvSpPr>
        <p:spPr>
          <a:xfrm>
            <a:off x="7423920" y="4032000"/>
            <a:ext cx="783360" cy="37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0" y="21600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All fish observed averages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8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199" name="Chart 198"/>
          <p:cNvGraphicFramePr/>
          <p:nvPr/>
        </p:nvGraphicFramePr>
        <p:xfrm>
          <a:off x="836640" y="1165680"/>
          <a:ext cx="4191840" cy="1987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0" name="Chart 199"/>
          <p:cNvGraphicFramePr/>
          <p:nvPr/>
        </p:nvGraphicFramePr>
        <p:xfrm>
          <a:off x="5486400" y="1097640"/>
          <a:ext cx="4114080" cy="195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1" name="Chart 200"/>
          <p:cNvGraphicFramePr/>
          <p:nvPr/>
        </p:nvGraphicFramePr>
        <p:xfrm>
          <a:off x="837000" y="3335040"/>
          <a:ext cx="4101480" cy="194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2" name="Chart 201"/>
          <p:cNvGraphicFramePr/>
          <p:nvPr/>
        </p:nvGraphicFramePr>
        <p:xfrm>
          <a:off x="4865760" y="3054960"/>
          <a:ext cx="4850640" cy="227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0" y="21600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Fish least  observed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6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207" name="Chart 206"/>
          <p:cNvGraphicFramePr/>
          <p:nvPr/>
        </p:nvGraphicFramePr>
        <p:xfrm>
          <a:off x="1424160" y="1302840"/>
          <a:ext cx="4663440" cy="390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8" name="Picture 207"/>
          <p:cNvPicPr/>
          <p:nvPr/>
        </p:nvPicPr>
        <p:blipFill>
          <a:blip r:embed="rId4"/>
          <a:srcRect l="7636" r="8808"/>
          <a:stretch/>
        </p:blipFill>
        <p:spPr>
          <a:xfrm>
            <a:off x="6779520" y="1368000"/>
            <a:ext cx="2464920" cy="2454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21600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Rockfish averages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213" name="Chart 212"/>
          <p:cNvGraphicFramePr/>
          <p:nvPr/>
        </p:nvGraphicFramePr>
        <p:xfrm>
          <a:off x="246600" y="1524240"/>
          <a:ext cx="4661640" cy="317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4" name="Chart 213"/>
          <p:cNvGraphicFramePr/>
          <p:nvPr/>
        </p:nvGraphicFramePr>
        <p:xfrm>
          <a:off x="4908240" y="1625040"/>
          <a:ext cx="4706280" cy="29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37840" y="20448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Rockfish averages boulder reefs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8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graphicFrame>
        <p:nvGraphicFramePr>
          <p:cNvPr id="219" name="Chart 218"/>
          <p:cNvGraphicFramePr/>
          <p:nvPr/>
        </p:nvGraphicFramePr>
        <p:xfrm>
          <a:off x="291240" y="1524240"/>
          <a:ext cx="4908240" cy="298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0" name="Chart 219"/>
          <p:cNvGraphicFramePr/>
          <p:nvPr/>
        </p:nvGraphicFramePr>
        <p:xfrm>
          <a:off x="5266800" y="1546200"/>
          <a:ext cx="4303080" cy="3339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Rockfish and lingcod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4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graphicFrame>
        <p:nvGraphicFramePr>
          <p:cNvPr id="225" name="Chart 224"/>
          <p:cNvGraphicFramePr/>
          <p:nvPr/>
        </p:nvGraphicFramePr>
        <p:xfrm>
          <a:off x="3339360" y="1266480"/>
          <a:ext cx="4100760" cy="356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6" name="CustomShape 4"/>
          <p:cNvSpPr/>
          <p:nvPr/>
        </p:nvSpPr>
        <p:spPr>
          <a:xfrm>
            <a:off x="7611840" y="2952000"/>
            <a:ext cx="2179440" cy="1497240"/>
          </a:xfrm>
          <a:prstGeom prst="rect">
            <a:avLst/>
          </a:prstGeom>
          <a:blipFill>
            <a:blip r:embed="rId4"/>
            <a:stretch>
              <a:fillRect l="6151" b="12562"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7" name="Picture 226"/>
          <p:cNvPicPr/>
          <p:nvPr/>
        </p:nvPicPr>
        <p:blipFill>
          <a:blip r:embed="rId5"/>
          <a:stretch/>
        </p:blipFill>
        <p:spPr>
          <a:xfrm>
            <a:off x="576000" y="1296000"/>
            <a:ext cx="2329920" cy="1555200"/>
          </a:xfrm>
          <a:prstGeom prst="rect">
            <a:avLst/>
          </a:prstGeom>
          <a:ln>
            <a:noFill/>
          </a:ln>
        </p:spPr>
      </p:pic>
      <p:sp>
        <p:nvSpPr>
          <p:cNvPr id="228" name="CustomShape 5"/>
          <p:cNvSpPr/>
          <p:nvPr/>
        </p:nvSpPr>
        <p:spPr>
          <a:xfrm>
            <a:off x="504000" y="4968000"/>
            <a:ext cx="892728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Lingcod are a top predator and consume rockfish.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6"/>
          <p:cNvSpPr/>
          <p:nvPr/>
        </p:nvSpPr>
        <p:spPr>
          <a:xfrm>
            <a:off x="7560000" y="4536000"/>
            <a:ext cx="2313720" cy="42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Copper rockfish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0" name="Picture 229"/>
          <p:cNvPicPr/>
          <p:nvPr/>
        </p:nvPicPr>
        <p:blipFill>
          <a:blip r:embed="rId6"/>
          <a:stretch/>
        </p:blipFill>
        <p:spPr>
          <a:xfrm>
            <a:off x="504000" y="3237480"/>
            <a:ext cx="2591280" cy="1801800"/>
          </a:xfrm>
          <a:prstGeom prst="rect">
            <a:avLst/>
          </a:prstGeom>
          <a:ln>
            <a:noFill/>
          </a:ln>
        </p:spPr>
      </p:pic>
      <p:pic>
        <p:nvPicPr>
          <p:cNvPr id="231" name="Picture 230"/>
          <p:cNvPicPr/>
          <p:nvPr/>
        </p:nvPicPr>
        <p:blipFill>
          <a:blip r:embed="rId7"/>
          <a:stretch/>
        </p:blipFill>
        <p:spPr>
          <a:xfrm>
            <a:off x="7548120" y="1233000"/>
            <a:ext cx="2171160" cy="1286280"/>
          </a:xfrm>
          <a:prstGeom prst="rect">
            <a:avLst/>
          </a:prstGeom>
          <a:ln>
            <a:noFill/>
          </a:ln>
        </p:spPr>
      </p:pic>
      <p:sp>
        <p:nvSpPr>
          <p:cNvPr id="232" name="CustomShape 7"/>
          <p:cNvSpPr/>
          <p:nvPr/>
        </p:nvSpPr>
        <p:spPr>
          <a:xfrm>
            <a:off x="7529040" y="2571480"/>
            <a:ext cx="2322000" cy="64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Brown rockfish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8"/>
          <p:cNvSpPr/>
          <p:nvPr/>
        </p:nvSpPr>
        <p:spPr>
          <a:xfrm>
            <a:off x="554040" y="2808000"/>
            <a:ext cx="1245240" cy="42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Lingcod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0" y="936000"/>
            <a:ext cx="10080000" cy="4773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0" y="21600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Thanks  for your support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360000" y="1368000"/>
            <a:ext cx="9215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4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Picture 10"/>
          <p:cNvPicPr/>
          <p:nvPr/>
        </p:nvPicPr>
        <p:blipFill>
          <a:blip r:embed="rId3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sp>
        <p:nvSpPr>
          <p:cNvPr id="239" name="CustomShape 5"/>
          <p:cNvSpPr/>
          <p:nvPr/>
        </p:nvSpPr>
        <p:spPr>
          <a:xfrm>
            <a:off x="267840" y="691920"/>
            <a:ext cx="9235440" cy="89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spcBef>
                <a:spcPts val="1199"/>
              </a:spcBef>
              <a:spcAft>
                <a:spcPts val="598"/>
              </a:spcAft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                              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spcAft>
                <a:spcPts val="598"/>
              </a:spcAft>
            </a:pPr>
            <a:r>
              <a:rPr lang="en-US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  </a:t>
            </a:r>
            <a:r>
              <a:rPr lang="en-US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AAT REEF surveyors/scientific divers, divers, photographers and analysts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6"/>
          <p:cNvSpPr/>
          <p:nvPr/>
        </p:nvSpPr>
        <p:spPr>
          <a:xfrm>
            <a:off x="504000" y="1800000"/>
            <a:ext cx="9431280" cy="344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</a:t>
            </a: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Jackie DeHaven Myers  * Doug Miller          * Tabitha Jacobs Mangiafico    *Gary Fogelquist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*Carol Cline      	       *Donald Noviello   * Joseph Mangiafico		    *Debrah Halley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*Gregg Cline                     * Ellie Place           * Claude Nichols			    *Chanelle Cadot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*Rhoda Green                   *Joshua Sera        * Janna Nichols	       		    *Curtis Johnson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*Ed Gullekson                   *Michael Snow     * Perry Webster			    *Myra Wisotzky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*Greg Jensen                   *Laura Tesler	   * Robin Webster			    *Randol Williams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*Pam Jensen                    *David Todd 	   *Mikiko Williams 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18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DejaVu Sans"/>
              </a:rPr>
              <a:t>                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7"/>
          <p:cNvSpPr/>
          <p:nvPr/>
        </p:nvSpPr>
        <p:spPr>
          <a:xfrm>
            <a:off x="414000" y="2016000"/>
            <a:ext cx="4204440" cy="473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Aft>
                <a:spcPts val="1412"/>
              </a:spcAft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8"/>
          <p:cNvSpPr/>
          <p:nvPr/>
        </p:nvSpPr>
        <p:spPr>
          <a:xfrm>
            <a:off x="414000" y="2016000"/>
            <a:ext cx="4204440" cy="473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216000"/>
            <a:ext cx="7127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Thank you 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3"/>
          <p:cNvSpPr/>
          <p:nvPr/>
        </p:nvSpPr>
        <p:spPr>
          <a:xfrm>
            <a:off x="8208000" y="27720"/>
            <a:ext cx="932040" cy="83556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6" name="Picture 10"/>
          <p:cNvPicPr/>
          <p:nvPr/>
        </p:nvPicPr>
        <p:blipFill>
          <a:blip r:embed="rId2"/>
          <a:stretch/>
        </p:blipFill>
        <p:spPr>
          <a:xfrm>
            <a:off x="8211240" y="0"/>
            <a:ext cx="932040" cy="862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504000" y="1368000"/>
            <a:ext cx="9071280" cy="280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We were able to accomplish these  seasonal surveys thanks to :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Port of Seattle ACE Fund grant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Bandito Boat Charters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SeaYa Boat Charters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Public Donations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Coastal Sensing &amp; Survey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Washington Scuba Alliance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Saltwater State Park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3000"/>
              </a:lnSpc>
            </a:pPr>
            <a:r>
              <a:rPr lang="en-US" sz="2000" b="1" strike="noStrike" spc="-1">
                <a:solidFill>
                  <a:srgbClr val="002040"/>
                </a:solidFill>
                <a:uFill>
                  <a:solidFill>
                    <a:srgbClr val="FFFFFF"/>
                  </a:solidFill>
                </a:uFill>
                <a:latin typeface="Arial Narrow"/>
                <a:ea typeface="Microsoft YaHei"/>
              </a:rPr>
              <a:t>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" name="Picture 247"/>
          <p:cNvPicPr/>
          <p:nvPr/>
        </p:nvPicPr>
        <p:blipFill>
          <a:blip r:embed="rId3"/>
          <a:srcRect l="30001" t="19065" r="7144" b="9793"/>
          <a:stretch/>
        </p:blipFill>
        <p:spPr>
          <a:xfrm>
            <a:off x="4392000" y="2016360"/>
            <a:ext cx="5090400" cy="323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Underwater park 11 survey transects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54" name="Picture 53"/>
          <p:cNvPicPr/>
          <p:nvPr/>
        </p:nvPicPr>
        <p:blipFill>
          <a:blip r:embed="rId3"/>
          <a:stretch/>
        </p:blipFill>
        <p:spPr>
          <a:xfrm>
            <a:off x="542520" y="1008000"/>
            <a:ext cx="8960760" cy="4393800"/>
          </a:xfrm>
          <a:prstGeom prst="rect">
            <a:avLst/>
          </a:prstGeom>
          <a:ln>
            <a:noFill/>
          </a:ln>
        </p:spPr>
      </p:pic>
      <p:sp>
        <p:nvSpPr>
          <p:cNvPr id="55" name="CustomShape 4"/>
          <p:cNvSpPr/>
          <p:nvPr/>
        </p:nvSpPr>
        <p:spPr>
          <a:xfrm>
            <a:off x="6048000" y="2304000"/>
            <a:ext cx="7833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5940720" y="3528000"/>
            <a:ext cx="10425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Cobble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6"/>
          <p:cNvSpPr/>
          <p:nvPr/>
        </p:nvSpPr>
        <p:spPr>
          <a:xfrm>
            <a:off x="5796720" y="4176000"/>
            <a:ext cx="10425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Cobble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CustomShape 7"/>
          <p:cNvSpPr/>
          <p:nvPr/>
        </p:nvSpPr>
        <p:spPr>
          <a:xfrm>
            <a:off x="2664000" y="3240000"/>
            <a:ext cx="1367280" cy="79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 Boulder Reefs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CustomShape 8"/>
          <p:cNvSpPr/>
          <p:nvPr/>
        </p:nvSpPr>
        <p:spPr>
          <a:xfrm>
            <a:off x="5544000" y="3816000"/>
            <a:ext cx="16797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Barge Ruins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CustomShape 9"/>
          <p:cNvSpPr/>
          <p:nvPr/>
        </p:nvSpPr>
        <p:spPr>
          <a:xfrm>
            <a:off x="5616000" y="4752000"/>
            <a:ext cx="1182960" cy="3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412"/>
              </a:spcAft>
            </a:pPr>
            <a:r>
              <a:rPr lang="en-US" sz="2000" b="1" strike="noStrike" spc="-1">
                <a:solidFill>
                  <a:srgbClr val="83CA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Pyramid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Successful sustainable artificial habitat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3"/>
          <a:stretch/>
        </p:blipFill>
        <p:spPr>
          <a:xfrm>
            <a:off x="504000" y="1906200"/>
            <a:ext cx="4377600" cy="3205080"/>
          </a:xfrm>
          <a:prstGeom prst="rect">
            <a:avLst/>
          </a:prstGeom>
          <a:ln>
            <a:noFill/>
          </a:ln>
        </p:spPr>
      </p:pic>
      <p:pic>
        <p:nvPicPr>
          <p:cNvPr id="66" name="Picture 65"/>
          <p:cNvPicPr/>
          <p:nvPr/>
        </p:nvPicPr>
        <p:blipFill>
          <a:blip r:embed="rId4"/>
          <a:stretch/>
        </p:blipFill>
        <p:spPr>
          <a:xfrm>
            <a:off x="4896000" y="1643040"/>
            <a:ext cx="4464720" cy="1884240"/>
          </a:xfrm>
          <a:prstGeom prst="rect">
            <a:avLst/>
          </a:prstGeom>
          <a:ln>
            <a:noFill/>
          </a:ln>
        </p:spPr>
      </p:pic>
      <p:pic>
        <p:nvPicPr>
          <p:cNvPr id="67" name="Picture 66"/>
          <p:cNvPicPr/>
          <p:nvPr/>
        </p:nvPicPr>
        <p:blipFill>
          <a:blip r:embed="rId5"/>
          <a:stretch/>
        </p:blipFill>
        <p:spPr>
          <a:xfrm>
            <a:off x="5472000" y="3528000"/>
            <a:ext cx="3877560" cy="1981800"/>
          </a:xfrm>
          <a:prstGeom prst="rect">
            <a:avLst/>
          </a:prstGeom>
          <a:ln>
            <a:noFill/>
          </a:ln>
        </p:spPr>
      </p:pic>
      <p:sp>
        <p:nvSpPr>
          <p:cNvPr id="68" name="CustomShape 4"/>
          <p:cNvSpPr/>
          <p:nvPr/>
        </p:nvSpPr>
        <p:spPr>
          <a:xfrm>
            <a:off x="1332720" y="1441800"/>
            <a:ext cx="1906560" cy="42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Cobble reefs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CustomShape 5"/>
          <p:cNvSpPr/>
          <p:nvPr/>
        </p:nvSpPr>
        <p:spPr>
          <a:xfrm>
            <a:off x="4824000" y="1212840"/>
            <a:ext cx="5111280" cy="76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Boulder with concrete column reefs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 reefs are poor habitat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3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sp>
        <p:nvSpPr>
          <p:cNvPr id="74" name="CustomShape 4"/>
          <p:cNvSpPr/>
          <p:nvPr/>
        </p:nvSpPr>
        <p:spPr>
          <a:xfrm>
            <a:off x="462240" y="1338120"/>
            <a:ext cx="4453200" cy="110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tires release toxins that are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poisonous to the food chain up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 the salmon and to the orcas.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Picture 74"/>
          <p:cNvPicPr/>
          <p:nvPr/>
        </p:nvPicPr>
        <p:blipFill>
          <a:blip r:embed="rId3"/>
          <a:srcRect r="9445"/>
          <a:stretch/>
        </p:blipFill>
        <p:spPr>
          <a:xfrm>
            <a:off x="5075640" y="1161360"/>
            <a:ext cx="4499640" cy="2890440"/>
          </a:xfrm>
          <a:prstGeom prst="rect">
            <a:avLst/>
          </a:prstGeom>
          <a:ln>
            <a:noFill/>
          </a:ln>
        </p:spPr>
      </p:pic>
      <p:pic>
        <p:nvPicPr>
          <p:cNvPr id="76" name="Picture 75"/>
          <p:cNvPicPr/>
          <p:nvPr/>
        </p:nvPicPr>
        <p:blipFill>
          <a:blip r:embed="rId4"/>
          <a:stretch/>
        </p:blipFill>
        <p:spPr>
          <a:xfrm>
            <a:off x="432000" y="2664000"/>
            <a:ext cx="4715640" cy="2591280"/>
          </a:xfrm>
          <a:prstGeom prst="rect">
            <a:avLst/>
          </a:prstGeom>
          <a:ln>
            <a:noFill/>
          </a:ln>
        </p:spPr>
      </p:pic>
      <p:sp>
        <p:nvSpPr>
          <p:cNvPr id="77" name="CustomShape 5"/>
          <p:cNvSpPr/>
          <p:nvPr/>
        </p:nvSpPr>
        <p:spPr>
          <a:xfrm>
            <a:off x="5367240" y="4052520"/>
            <a:ext cx="4496040" cy="144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Let‘s salvage the marine life.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Remove the tires.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Restore healthy kelp beds.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Restore marine life.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Tire reefs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3"/>
          <p:cNvSpPr/>
          <p:nvPr/>
        </p:nvSpPr>
        <p:spPr>
          <a:xfrm>
            <a:off x="9000000" y="126360"/>
            <a:ext cx="745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1" name="Picture 10"/>
          <p:cNvPicPr/>
          <p:nvPr/>
        </p:nvPicPr>
        <p:blipFill>
          <a:blip r:embed="rId2"/>
          <a:stretch/>
        </p:blipFill>
        <p:spPr>
          <a:xfrm>
            <a:off x="9002880" y="101880"/>
            <a:ext cx="745920" cy="76032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3"/>
          <a:stretch/>
        </p:blipFill>
        <p:spPr>
          <a:xfrm>
            <a:off x="720000" y="1152000"/>
            <a:ext cx="6335280" cy="4391280"/>
          </a:xfrm>
          <a:prstGeom prst="rect">
            <a:avLst/>
          </a:prstGeom>
          <a:ln>
            <a:noFill/>
          </a:ln>
        </p:spPr>
      </p:pic>
      <p:sp>
        <p:nvSpPr>
          <p:cNvPr id="83" name="CustomShape 4"/>
          <p:cNvSpPr/>
          <p:nvPr/>
        </p:nvSpPr>
        <p:spPr>
          <a:xfrm>
            <a:off x="7200000" y="1368000"/>
            <a:ext cx="2447280" cy="178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All the little black dots are tire bundles ranging from 5 to 9 tires. There are at least 250 tire reefs consisting of over 3,000 tires. 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Artificial reef composition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graphicFrame>
        <p:nvGraphicFramePr>
          <p:cNvPr id="88" name="Chart 87"/>
          <p:cNvGraphicFramePr/>
          <p:nvPr/>
        </p:nvGraphicFramePr>
        <p:xfrm>
          <a:off x="792000" y="1152000"/>
          <a:ext cx="8531640" cy="419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Species diversity by transect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93" name="Picture 1"/>
          <p:cNvPicPr/>
          <p:nvPr/>
        </p:nvPicPr>
        <p:blipFill>
          <a:blip r:embed="rId3"/>
          <a:stretch/>
        </p:blipFill>
        <p:spPr>
          <a:xfrm>
            <a:off x="3024000" y="1080000"/>
            <a:ext cx="6839280" cy="266328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94" name="Picture 4"/>
          <p:cNvPicPr/>
          <p:nvPr/>
        </p:nvPicPr>
        <p:blipFill>
          <a:blip r:embed="rId4"/>
          <a:stretch/>
        </p:blipFill>
        <p:spPr>
          <a:xfrm>
            <a:off x="3886560" y="4104000"/>
            <a:ext cx="5040720" cy="1295280"/>
          </a:xfrm>
          <a:prstGeom prst="rect">
            <a:avLst/>
          </a:prstGeom>
          <a:ln>
            <a:noFill/>
          </a:ln>
        </p:spPr>
      </p:pic>
      <p:sp>
        <p:nvSpPr>
          <p:cNvPr id="95" name="CustomShape 4"/>
          <p:cNvSpPr/>
          <p:nvPr/>
        </p:nvSpPr>
        <p:spPr>
          <a:xfrm>
            <a:off x="432000" y="1584000"/>
            <a:ext cx="2591280" cy="337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All new reef structures: big rock / cobble  located in the Marine Protected Area significantly outperformed every tire reef location in species diversity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Significant differences in sighting counts of tracked species (per survey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216000"/>
            <a:ext cx="9071280" cy="64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300" b="1" strike="noStrike" spc="-1">
                <a:solidFill>
                  <a:srgbClr val="00004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Historical location of bull kelp</a:t>
            </a:r>
            <a:endParaRPr lang="en-US" sz="3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504000" y="1368000"/>
            <a:ext cx="9071280" cy="328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3"/>
          <p:cNvSpPr/>
          <p:nvPr/>
        </p:nvSpPr>
        <p:spPr>
          <a:xfrm>
            <a:off x="8928000" y="126360"/>
            <a:ext cx="817920" cy="736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3254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Picture 10"/>
          <p:cNvPicPr/>
          <p:nvPr/>
        </p:nvPicPr>
        <p:blipFill>
          <a:blip r:embed="rId2"/>
          <a:stretch/>
        </p:blipFill>
        <p:spPr>
          <a:xfrm>
            <a:off x="8930880" y="101880"/>
            <a:ext cx="817920" cy="760320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/>
        </p:blipFill>
        <p:spPr>
          <a:xfrm>
            <a:off x="144000" y="1099800"/>
            <a:ext cx="6695280" cy="4371480"/>
          </a:xfrm>
          <a:prstGeom prst="rect">
            <a:avLst/>
          </a:prstGeom>
          <a:ln>
            <a:noFill/>
          </a:ln>
        </p:spPr>
      </p:pic>
      <p:pic>
        <p:nvPicPr>
          <p:cNvPr id="101" name="Picture 100"/>
          <p:cNvPicPr/>
          <p:nvPr/>
        </p:nvPicPr>
        <p:blipFill>
          <a:blip r:embed="rId4"/>
          <a:stretch/>
        </p:blipFill>
        <p:spPr>
          <a:xfrm>
            <a:off x="6840000" y="1512000"/>
            <a:ext cx="2781000" cy="2683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778</Words>
  <Application>Microsoft Office PowerPoint</Application>
  <PresentationFormat>Custom</PresentationFormat>
  <Paragraphs>157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Century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Lush Green</dc:title>
  <dc:subject/>
  <dc:creator>Rhoda green</dc:creator>
  <dc:description/>
  <cp:lastModifiedBy>Rhoda green</cp:lastModifiedBy>
  <cp:revision>5</cp:revision>
  <dcterms:created xsi:type="dcterms:W3CDTF">2021-12-04T09:19:56Z</dcterms:created>
  <dcterms:modified xsi:type="dcterms:W3CDTF">2023-01-29T22:52:21Z</dcterms:modified>
  <dc:language>en-US</dc:language>
</cp:coreProperties>
</file>